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82" r:id="rId2"/>
    <p:sldId id="257" r:id="rId3"/>
    <p:sldId id="283" r:id="rId4"/>
    <p:sldId id="285" r:id="rId5"/>
    <p:sldId id="286" r:id="rId6"/>
    <p:sldId id="271" r:id="rId7"/>
    <p:sldId id="259" r:id="rId8"/>
    <p:sldId id="287" r:id="rId9"/>
    <p:sldId id="265" r:id="rId10"/>
    <p:sldId id="288" r:id="rId11"/>
    <p:sldId id="289" r:id="rId12"/>
    <p:sldId id="290" r:id="rId13"/>
    <p:sldId id="291" r:id="rId14"/>
    <p:sldId id="261" r:id="rId15"/>
    <p:sldId id="260" r:id="rId16"/>
    <p:sldId id="279" r:id="rId17"/>
    <p:sldId id="275" r:id="rId18"/>
    <p:sldId id="268" r:id="rId19"/>
    <p:sldId id="262" r:id="rId20"/>
    <p:sldId id="274" r:id="rId21"/>
    <p:sldId id="270" r:id="rId22"/>
    <p:sldId id="269" r:id="rId23"/>
    <p:sldId id="263" r:id="rId24"/>
    <p:sldId id="256" r:id="rId25"/>
    <p:sldId id="29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79" autoAdjust="0"/>
  </p:normalViewPr>
  <p:slideViewPr>
    <p:cSldViewPr>
      <p:cViewPr varScale="1">
        <p:scale>
          <a:sx n="56" d="100"/>
          <a:sy n="56" d="100"/>
        </p:scale>
        <p:origin x="-8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-231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EFD48-1C03-462F-9A91-442E3320CAFC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06CB4-4852-4FA2-8662-FF12579D10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DD2E5-CB6F-4574-AC4A-3DE45FEF0890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98103-C4B7-4EE6-BB46-40D162852C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0%B0%D0%B9%D0%BB:Profile_portrait_of_Catherine_II_by_Fedor_Rokotov_(1763,_Tretyakov_gallery)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//upload.wikimedia.org/wikipedia/commons/c/c2/Fran%C3%A7ois-Hubert_Drouais%2C_Portrait_du_prince_D.M._Golitsyn_%281762%29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goto.php?url=http://interesnyefakty.org/wp-content/uploads/Tretyakovyi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goto.php?url=http://interesnyefakty.org/wp-content/uploads/Savva-Timofeevich-Morozov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468"/>
            <a:ext cx="9144000" cy="68864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857232"/>
            <a:ext cx="864399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0"/>
            <a:ext cx="82868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Основы духовно-нравственной культуры народов России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класс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«Хранить память предков»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4143380"/>
            <a:ext cx="4572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Georgia" pitchFamily="18" charset="0"/>
                <a:cs typeface="Times New Roman" pitchFamily="18" charset="0"/>
              </a:rPr>
              <a:t>Учитель православной культуры</a:t>
            </a:r>
            <a:br>
              <a:rPr lang="ru-RU" b="1" dirty="0" smtClean="0">
                <a:latin typeface="Georgia" pitchFamily="18" charset="0"/>
                <a:cs typeface="Times New Roman" pitchFamily="18" charset="0"/>
              </a:rPr>
            </a:br>
            <a:r>
              <a:rPr lang="ru-RU" b="1" dirty="0" smtClean="0">
                <a:latin typeface="Georgia" pitchFamily="18" charset="0"/>
                <a:cs typeface="Times New Roman" pitchFamily="18" charset="0"/>
              </a:rPr>
              <a:t>МБОУ «Айдарская средняя общеобразовательная школа </a:t>
            </a:r>
            <a:br>
              <a:rPr lang="ru-RU" b="1" dirty="0" smtClean="0">
                <a:latin typeface="Georgia" pitchFamily="18" charset="0"/>
                <a:cs typeface="Times New Roman" pitchFamily="18" charset="0"/>
              </a:rPr>
            </a:br>
            <a:r>
              <a:rPr lang="ru-RU" b="1" dirty="0" smtClean="0">
                <a:latin typeface="Georgia" pitchFamily="18" charset="0"/>
                <a:cs typeface="Times New Roman" pitchFamily="18" charset="0"/>
              </a:rPr>
              <a:t>им. Б.Г. Кандыбина»</a:t>
            </a:r>
            <a:br>
              <a:rPr lang="ru-RU" b="1" dirty="0" smtClean="0">
                <a:latin typeface="Georgia" pitchFamily="18" charset="0"/>
                <a:cs typeface="Times New Roman" pitchFamily="18" charset="0"/>
              </a:rPr>
            </a:br>
            <a:r>
              <a:rPr lang="ru-RU" b="1" dirty="0" smtClean="0">
                <a:latin typeface="Georgia" pitchFamily="18" charset="0"/>
                <a:cs typeface="Times New Roman" pitchFamily="18" charset="0"/>
              </a:rPr>
              <a:t>Желтобрюхова С.Н.</a:t>
            </a:r>
            <a:endParaRPr lang="ru-RU" b="1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76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3143248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128586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43372" y="1071546"/>
            <a:ext cx="471487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Вступив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престол, провозгласила: «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Призрение бедным и попечение о умножении полезных обществу жителей суть две верховные должности каждого </a:t>
            </a:r>
            <a:r>
              <a:rPr lang="ru-RU" sz="2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боголюбивого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правителя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 государственного призрения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России сложилась при Екатерине II,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издавшей в 1763 году указ об открытии в Москве, а затем в Петербурге воспитательного дома.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1773 году во всех губерниях России были созданы приказы общественного призрения,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занимающиеся вопросами помощи нуждающимся.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357166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История благотворительности в России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6322" name="Picture 2" descr="Екатерина II Алексеевна">
            <a:hlinkClick r:id="rId3" tooltip="Екатерина II Алексеевна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214422"/>
            <a:ext cx="3786214" cy="457203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5929330"/>
            <a:ext cx="333488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Великая Екатерина </a:t>
            </a:r>
            <a:r>
              <a:rPr lang="en-US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endParaRPr lang="ru-RU" sz="24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smtClean="0">
                <a:solidFill>
                  <a:srgbClr val="FF0000"/>
                </a:solidFill>
              </a:rPr>
              <a:t>1729-1796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0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3143248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128586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43372" y="1071546"/>
            <a:ext cx="471487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В </a:t>
            </a:r>
            <a:r>
              <a:rPr lang="ru-RU" sz="2000" dirty="0" smtClean="0">
                <a:solidFill>
                  <a:srgbClr val="002060"/>
                </a:solidFill>
              </a:rPr>
              <a:t>1712 году был обнародован указ «Об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учреждении во всех губерниях госпиталей</a:t>
            </a:r>
            <a:r>
              <a:rPr lang="ru-RU" sz="2000" dirty="0" smtClean="0">
                <a:solidFill>
                  <a:srgbClr val="002060"/>
                </a:solidFill>
              </a:rPr>
              <a:t>».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Указы </a:t>
            </a:r>
            <a:r>
              <a:rPr lang="ru-RU" sz="2000" dirty="0" smtClean="0">
                <a:solidFill>
                  <a:srgbClr val="002060"/>
                </a:solidFill>
              </a:rPr>
              <a:t>от 4 ноября 1714 г. и от 4 ноября 1715 г. были </a:t>
            </a:r>
            <a:r>
              <a:rPr lang="ru-RU" sz="2000" dirty="0" smtClean="0">
                <a:solidFill>
                  <a:srgbClr val="002060"/>
                </a:solidFill>
              </a:rPr>
              <a:t>направлены </a:t>
            </a:r>
            <a:r>
              <a:rPr lang="ru-RU" sz="2000" dirty="0" smtClean="0">
                <a:solidFill>
                  <a:srgbClr val="002060"/>
                </a:solidFill>
              </a:rPr>
              <a:t>на организацию госпиталей при церквях для </a:t>
            </a:r>
            <a:r>
              <a:rPr lang="ru-RU" sz="2000" dirty="0" smtClean="0">
                <a:solidFill>
                  <a:srgbClr val="002060"/>
                </a:solidFill>
              </a:rPr>
              <a:t>призрения незаконнорожденных </a:t>
            </a:r>
            <a:r>
              <a:rPr lang="ru-RU" sz="2000" dirty="0" smtClean="0">
                <a:solidFill>
                  <a:srgbClr val="002060"/>
                </a:solidFill>
              </a:rPr>
              <a:t>детей. Разрешалось приносить </a:t>
            </a:r>
            <a:r>
              <a:rPr lang="ru-RU" sz="2000" dirty="0" smtClean="0">
                <a:solidFill>
                  <a:srgbClr val="002060"/>
                </a:solidFill>
              </a:rPr>
              <a:t>младенцев </a:t>
            </a:r>
            <a:r>
              <a:rPr lang="ru-RU" sz="2000" dirty="0" smtClean="0">
                <a:solidFill>
                  <a:srgbClr val="002060"/>
                </a:solidFill>
              </a:rPr>
              <a:t>к госпиталям и тайно класть их в специальное </a:t>
            </a:r>
            <a:r>
              <a:rPr lang="ru-RU" sz="2000" dirty="0" smtClean="0">
                <a:solidFill>
                  <a:srgbClr val="002060"/>
                </a:solidFill>
              </a:rPr>
              <a:t>окно.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Основным источником финансирования всех </a:t>
            </a:r>
            <a:r>
              <a:rPr lang="ru-RU" sz="2000" dirty="0" smtClean="0">
                <a:solidFill>
                  <a:srgbClr val="002060"/>
                </a:solidFill>
              </a:rPr>
              <a:t>благотворительных  учреждений </a:t>
            </a:r>
            <a:r>
              <a:rPr lang="ru-RU" sz="2000" dirty="0" smtClean="0">
                <a:solidFill>
                  <a:srgbClr val="002060"/>
                </a:solidFill>
              </a:rPr>
              <a:t>при Петре были </a:t>
            </a:r>
            <a:r>
              <a:rPr lang="ru-RU" sz="2000" dirty="0" smtClean="0">
                <a:solidFill>
                  <a:srgbClr val="002060"/>
                </a:solidFill>
              </a:rPr>
              <a:t>частные </a:t>
            </a:r>
            <a:r>
              <a:rPr lang="ru-RU" sz="2000" dirty="0" smtClean="0">
                <a:solidFill>
                  <a:srgbClr val="002060"/>
                </a:solidFill>
              </a:rPr>
              <a:t>пожертвования: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Государь </a:t>
            </a:r>
            <a:r>
              <a:rPr lang="ru-RU" sz="2000" dirty="0" smtClean="0">
                <a:solidFill>
                  <a:srgbClr val="002060"/>
                </a:solidFill>
              </a:rPr>
              <a:t>для </a:t>
            </a:r>
            <a:r>
              <a:rPr lang="ru-RU" sz="2000" dirty="0" smtClean="0">
                <a:solidFill>
                  <a:srgbClr val="002060"/>
                </a:solidFill>
              </a:rPr>
              <a:t>примера сам </a:t>
            </a:r>
            <a:r>
              <a:rPr lang="ru-RU" sz="2000" dirty="0" smtClean="0">
                <a:solidFill>
                  <a:srgbClr val="002060"/>
                </a:solidFill>
              </a:rPr>
              <a:t> жертвовал </a:t>
            </a:r>
            <a:r>
              <a:rPr lang="ru-RU" sz="2000" dirty="0" smtClean="0">
                <a:solidFill>
                  <a:srgbClr val="002060"/>
                </a:solidFill>
              </a:rPr>
              <a:t>на эти цели до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</a:rPr>
              <a:t>трети своего жалования.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357166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История благотворительности в России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5572140"/>
            <a:ext cx="170912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Пётр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(1</a:t>
            </a:r>
            <a:r>
              <a:rPr lang="ru-RU" sz="2400" dirty="0" smtClean="0">
                <a:solidFill>
                  <a:srgbClr val="FF0000"/>
                </a:solidFill>
              </a:rPr>
              <a:t>6</a:t>
            </a:r>
            <a:r>
              <a:rPr lang="en-US" sz="2400" dirty="0" smtClean="0">
                <a:solidFill>
                  <a:srgbClr val="FF0000"/>
                </a:solidFill>
              </a:rPr>
              <a:t>72-17</a:t>
            </a:r>
            <a:r>
              <a:rPr lang="ru-RU" sz="2400" dirty="0" smtClean="0">
                <a:solidFill>
                  <a:srgbClr val="FF0000"/>
                </a:solidFill>
              </a:rPr>
              <a:t>25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8370" name="Picture 2" descr="C:\Users\Светик\Desktop\270px-Peter_der-Grosse_18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0"/>
            <a:ext cx="335758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0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600" b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История благотворительности в России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57158" y="1285860"/>
            <a:ext cx="84296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500438"/>
            <a:ext cx="821537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начале XX века благотворительность в России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переживала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пик своего развития. На каждые 100000 жителей Европей­ской части России приходилось 6 благотворительных учрежде­ний. Всего в Российской империи в 1902 году было зарегистрировано 11040 благотворительных учреждений, 19108 приходских попечительских советов. По самым приблизитель­ным подсчётам в стране ежегодно раздавалось в виде милос­тыни не менее 27000000 рублей.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835824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XIX век. В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городах была налажена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попечительства о бедных. В деревнях открывались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общества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призрения для крестьян и ясли-приюты. В среде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состоятельных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промышленников и богатых купцов становится модным вкладывать деньги в развитие культуры и искусства. Музеи,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библиотеки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школы, галереи, выставки — вот спектр благотворитель­ной деятельности русских 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меценатов.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600" b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История благотворительности в России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57158" y="1285860"/>
            <a:ext cx="84296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500438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июня 1995 года Государственной Думой России был принят Федеральный закон «О благотворительной деятельности и благотворительных организациях».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-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Традиция российской благотворительности была нарушена революцией 1917 года. Однако в годы Великой Отечественной войны для обороны страны было собрано 200 миллионов рублей.</a:t>
            </a:r>
          </a:p>
          <a:p>
            <a:r>
              <a:rPr lang="ru-RU" sz="2400" dirty="0" smtClean="0"/>
              <a:t>    	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Благотворители и меценаты России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481" name="Picture 1" descr="C:\Users\Светик\Desktop\viewImage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85860"/>
            <a:ext cx="3454934" cy="452596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5720" y="5929330"/>
            <a:ext cx="407008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Александр Сергеевич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Строганов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1733-27.10.1811)</a:t>
            </a:r>
          </a:p>
          <a:p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1752-1818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1785926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государственный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деятель, коллекционер и меценат.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стал учредителем художественной школы, куда принимали всех талантливых детей, вне зависимости от их происхождения и сословия.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существует и сейчас, являясь одним из старейших художественных учреждений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России. Нынешнее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ее название - МГХПА им. С. Г. Строганова.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Последние 10 лет своей жизни Строганов почти всецело посвятил постройке Казанского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собора.</a:t>
            </a:r>
          </a:p>
          <a:p>
            <a:pPr algn="just"/>
            <a:r>
              <a:rPr lang="ru-RU" sz="2000" dirty="0" smtClean="0"/>
              <a:t>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09" name="Picture 1" descr="C:\Users\Светик\Desktop\03_13850448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26" y="2357430"/>
            <a:ext cx="5214974" cy="3643338"/>
          </a:xfrm>
          <a:prstGeom prst="rect">
            <a:avLst/>
          </a:prstGeom>
          <a:noFill/>
        </p:spPr>
      </p:pic>
      <p:pic>
        <p:nvPicPr>
          <p:cNvPr id="17411" name="Picture 3" descr="Файл:François-Hubert Drouais, Portrait du prince D.M. Golitsyn (1762)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480"/>
            <a:ext cx="3857620" cy="492918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5720" y="5500702"/>
            <a:ext cx="33559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Князь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Дмитрий </a:t>
            </a:r>
            <a:r>
              <a:rPr lang="ru-RU" b="1" dirty="0" smtClean="0">
                <a:solidFill>
                  <a:srgbClr val="FF0000"/>
                </a:solidFill>
              </a:rPr>
              <a:t>Михайлович </a:t>
            </a:r>
            <a:r>
              <a:rPr lang="ru-RU" b="1" dirty="0" smtClean="0">
                <a:solidFill>
                  <a:srgbClr val="FF0000"/>
                </a:solidFill>
              </a:rPr>
              <a:t>Голицын (1721-1792)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6286520"/>
            <a:ext cx="428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Корпус </a:t>
            </a:r>
            <a:r>
              <a:rPr lang="ru-RU" b="1" i="1" dirty="0" err="1" smtClean="0">
                <a:solidFill>
                  <a:srgbClr val="002060"/>
                </a:solidFill>
              </a:rPr>
              <a:t>Голицынской</a:t>
            </a:r>
            <a:r>
              <a:rPr lang="ru-RU" b="1" i="1" dirty="0" smtClean="0">
                <a:solidFill>
                  <a:srgbClr val="002060"/>
                </a:solidFill>
              </a:rPr>
              <a:t> больницы в Москве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500042"/>
            <a:ext cx="41384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Русский меценат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42910" y="928670"/>
            <a:ext cx="3714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. </a:t>
            </a:r>
            <a:endParaRPr lang="ru-RU" sz="2800" dirty="0"/>
          </a:p>
        </p:txBody>
      </p:sp>
      <p:pic>
        <p:nvPicPr>
          <p:cNvPr id="16385" name="Picture 1" descr="C:\Users\Светик\Desktop\267px-Nikolay_Petr__Sheremetev_by_N_Argunov_(1800s,_Hermitage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8604"/>
            <a:ext cx="2543175" cy="31813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3643314"/>
            <a:ext cx="27860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Граф Николай </a:t>
            </a:r>
            <a:r>
              <a:rPr lang="ru-RU" b="1" dirty="0" err="1" smtClean="0">
                <a:solidFill>
                  <a:srgbClr val="FF0000"/>
                </a:solidFill>
              </a:rPr>
              <a:t>ПетровичШереметев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1751—1809)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214290"/>
            <a:ext cx="58312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Русский </a:t>
            </a:r>
            <a:r>
              <a:rPr lang="ru-RU" sz="2400" b="1" i="1" dirty="0" smtClean="0">
                <a:solidFill>
                  <a:srgbClr val="FF0000"/>
                </a:solidFill>
              </a:rPr>
              <a:t>меценат, покровитель искусств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6386" name="Picture 2" descr="C:\Users\Светик\Desktop\84c6edebbd476ba167eafa19e2b484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1428736"/>
            <a:ext cx="6357950" cy="307183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71736" y="4500570"/>
            <a:ext cx="6572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err="1" smtClean="0">
                <a:solidFill>
                  <a:srgbClr val="002060"/>
                </a:solidFill>
              </a:rPr>
              <a:t>Шереметевская</a:t>
            </a:r>
            <a:r>
              <a:rPr lang="ru-RU" b="1" dirty="0" smtClean="0">
                <a:solidFill>
                  <a:srgbClr val="002060"/>
                </a:solidFill>
              </a:rPr>
              <a:t> больница </a:t>
            </a:r>
            <a:r>
              <a:rPr lang="ru-RU" b="1" dirty="0" smtClean="0">
                <a:solidFill>
                  <a:srgbClr val="002060"/>
                </a:solidFill>
              </a:rPr>
              <a:t>в Москве ( с 1923  года  Институт неотложной помощи им. Н.В. Склифосовского)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https://cdn2.arhivurokov.ru/viewImage.php?image=http://interesnyefakty.org/wp-content/uploads/Tretyakovyi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428736"/>
            <a:ext cx="7620000" cy="3810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5286388"/>
            <a:ext cx="700092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Третьяковы Павел Михайлович (1832-1898) (слева) ) и Сергей Михайлович (1834-1892) (справа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428604"/>
            <a:ext cx="7369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Благотворители и меценаты России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7" name="Picture 1" descr="C:\Users\Светик\Desktop\view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00108"/>
            <a:ext cx="3810000" cy="49911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596" y="5934670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Савва Иванович  Мамонтов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(1841-1918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85728"/>
            <a:ext cx="7369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Благотворители и меценаты России</a:t>
            </a:r>
            <a:endParaRPr lang="ru-RU" sz="3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1571612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усский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меценат и предприниматель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вкладывал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большие средства в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развитие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русской культуры: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финансировал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журнал «Мир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искусства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и газету «Россия»,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внес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значительную сумму на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строительство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Музея изящных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искусств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создал и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финансировал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Московскую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частную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русскую оперу.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Мамонтов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 развернуться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гению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Федора Шаляпина,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поддерживал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Михаила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Врубеля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Валентина Серова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5715016"/>
            <a:ext cx="3429024" cy="92869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Савва </a:t>
            </a:r>
            <a:r>
              <a:rPr lang="ru-RU" sz="1800" b="1" dirty="0" smtClean="0">
                <a:solidFill>
                  <a:srgbClr val="FF0000"/>
                </a:solidFill>
              </a:rPr>
              <a:t>Тимофеевич Морозов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 (1862-1905)</a:t>
            </a:r>
            <a:endParaRPr lang="ru-RU" sz="1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ttps://cdn2.arhivurokov.ru/viewImage.php?image=http://interesnyefakty.org/wp-content/uploads/Savva-Timofeevich-Morozov.jpg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3811905" cy="49879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214414" y="214290"/>
            <a:ext cx="73695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Благотворители и меценаты России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150017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И</a:t>
            </a:r>
            <a:r>
              <a:rPr lang="ru-RU" dirty="0" smtClean="0">
                <a:solidFill>
                  <a:srgbClr val="002060"/>
                </a:solidFill>
              </a:rPr>
              <a:t>звестный </a:t>
            </a:r>
            <a:r>
              <a:rPr lang="ru-RU" dirty="0" smtClean="0">
                <a:solidFill>
                  <a:srgbClr val="002060"/>
                </a:solidFill>
              </a:rPr>
              <a:t>меценат России и крупнейший предприниматель своего </a:t>
            </a:r>
            <a:r>
              <a:rPr lang="ru-RU" dirty="0" smtClean="0">
                <a:solidFill>
                  <a:srgbClr val="002060"/>
                </a:solidFill>
              </a:rPr>
              <a:t>времени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. Морозов </a:t>
            </a:r>
            <a:r>
              <a:rPr lang="ru-RU" dirty="0" smtClean="0">
                <a:solidFill>
                  <a:srgbClr val="002060"/>
                </a:solidFill>
              </a:rPr>
              <a:t>жертвовал на строительство больниц, родильного приюта. Давал деньги на издание книг</a:t>
            </a:r>
            <a:r>
              <a:rPr lang="ru-RU" dirty="0" smtClean="0">
                <a:solidFill>
                  <a:srgbClr val="002060"/>
                </a:solidFill>
              </a:rPr>
              <a:t>..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Огромную поддержку в период формирования он оказал </a:t>
            </a:r>
            <a:r>
              <a:rPr lang="ru-RU" dirty="0" err="1" smtClean="0">
                <a:solidFill>
                  <a:srgbClr val="002060"/>
                </a:solidFill>
              </a:rPr>
              <a:t>МХАТу</a:t>
            </a:r>
            <a:r>
              <a:rPr lang="ru-RU" dirty="0" smtClean="0">
                <a:solidFill>
                  <a:srgbClr val="002060"/>
                </a:solidFill>
              </a:rPr>
              <a:t>. В общей сложности на нужды театра он </a:t>
            </a:r>
            <a:r>
              <a:rPr lang="ru-RU" dirty="0" smtClean="0">
                <a:solidFill>
                  <a:srgbClr val="002060"/>
                </a:solidFill>
              </a:rPr>
              <a:t>выделил около </a:t>
            </a:r>
            <a:r>
              <a:rPr lang="ru-RU" dirty="0" smtClean="0">
                <a:solidFill>
                  <a:srgbClr val="002060"/>
                </a:solidFill>
              </a:rPr>
              <a:t>полумиллиона рублей – огромные деньги.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«Из всех наук, которые человек должен знать, главная наука есть наука о том, как жить, делая как можно меньше зла, как можно больше добра». </a:t>
            </a:r>
            <a:r>
              <a:rPr lang="ru-RU" sz="4800" i="1" dirty="0" smtClean="0"/>
              <a:t/>
            </a:r>
            <a:br>
              <a:rPr lang="ru-RU" sz="4800" i="1" dirty="0" smtClean="0"/>
            </a:br>
            <a:r>
              <a:rPr lang="ru-RU" sz="4800" i="1" dirty="0" smtClean="0">
                <a:solidFill>
                  <a:srgbClr val="002060"/>
                </a:solidFill>
              </a:rPr>
              <a:t>Л.Н. Толстой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2000240"/>
            <a:ext cx="5625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Николай Иванович </a:t>
            </a:r>
            <a:r>
              <a:rPr lang="ru-RU" sz="2400" b="1" i="1" dirty="0" err="1" smtClean="0">
                <a:solidFill>
                  <a:srgbClr val="FF0000"/>
                </a:solidFill>
              </a:rPr>
              <a:t>Чумичов</a:t>
            </a: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(1770-1869).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28662" y="2428868"/>
            <a:ext cx="7358114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Николай Иванович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Чумичов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купец 2-й гильдии, был самым богатым человеком в городе. На его средства строили церкви в Белгороде и отливали колокола для соборов губернии. Благодаря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Чумичову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Белгороде появился и первый в городе общественный банк (на его месте сейчас располагается Белгородский строительный колледж). Помимо финансовых операций «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Чумичовский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банк» занимался благотворительностью, жертвуя деньги бедным.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Чумичов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1866 году, за три года до своей смерти, отдал свой дом и усадьбу под богадельню. Она просуществовала почти 50 лет, при этом на содержание каждого человека, который жил в богадельне, банк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Чумичова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выделял 96 рублей в год.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Николай Иванович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Чумичов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почётный гражданин г. Белгорода, в 2004 году одна из центральных улиц города была названа в его честь.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571480"/>
            <a:ext cx="56436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Белгородский </a:t>
            </a:r>
            <a:r>
              <a:rPr lang="ru-RU" sz="3600" b="1" dirty="0" smtClean="0">
                <a:solidFill>
                  <a:srgbClr val="FF0000"/>
                </a:solidFill>
              </a:rPr>
              <a:t>благотворитель и меценат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00166" y="285728"/>
            <a:ext cx="6250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Орден «Благотворитель года»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1265" name="Picture 1" descr="C:\Users\Светик\Desktop\00000_29_10_14_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000108"/>
            <a:ext cx="6858000" cy="4600588"/>
          </a:xfrm>
          <a:prstGeom prst="rect">
            <a:avLst/>
          </a:prstGeom>
          <a:noFill/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071537" y="5643579"/>
            <a:ext cx="735811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> В 2016 года на Белгородчине был учреждён орден «Благотворитель года».  Орден вручается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>отдельным лицам и организациям, внесшим весомый вклад в развитие общественной жизни,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>но главное — ведущих активную благотворительную деятельность. 29 ноября 2016 года на первой церемонии награду получили 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>шест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>благотворителей.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T Sans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26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2844" y="3749457"/>
            <a:ext cx="900115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/>
              <a:t>       </a:t>
            </a:r>
            <a:endParaRPr lang="ru-RU" sz="25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85728"/>
            <a:ext cx="66083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Меценаты современной России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2289" name="Picture 1" descr="C:\Users\Светик\Desktop\image113795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1714512" cy="235745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85984" y="1071546"/>
            <a:ext cx="66437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Андрей </a:t>
            </a:r>
            <a:r>
              <a:rPr lang="ru-RU" b="1" dirty="0" err="1" smtClean="0">
                <a:solidFill>
                  <a:srgbClr val="002060"/>
                </a:solidFill>
              </a:rPr>
              <a:t>Скоч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депутат Госдумы от Белгородской области, руководитель фонда «</a:t>
            </a:r>
            <a:r>
              <a:rPr lang="ru-RU" dirty="0" smtClean="0">
                <a:solidFill>
                  <a:srgbClr val="002060"/>
                </a:solidFill>
              </a:rPr>
              <a:t>Поколение</a:t>
            </a:r>
            <a:r>
              <a:rPr lang="ru-RU" dirty="0" smtClean="0">
                <a:solidFill>
                  <a:srgbClr val="002060"/>
                </a:solidFill>
              </a:rPr>
              <a:t>» финансирует литературную премию «Дебют», призванную поддерживать молодых авторов. Призовой фонд – шесть миллионов рублей</a:t>
            </a:r>
            <a:r>
              <a:rPr lang="ru-RU" b="1" dirty="0" smtClean="0">
                <a:solidFill>
                  <a:srgbClr val="002060"/>
                </a:solidFill>
              </a:rPr>
              <a:t>(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smtClean="0">
                <a:solidFill>
                  <a:srgbClr val="002060"/>
                </a:solidFill>
              </a:rPr>
              <a:t>Меценат Года </a:t>
            </a:r>
            <a:r>
              <a:rPr lang="ru-RU" b="1" dirty="0" smtClean="0">
                <a:solidFill>
                  <a:srgbClr val="002060"/>
                </a:solidFill>
              </a:rPr>
              <a:t>культуры</a:t>
            </a:r>
            <a:r>
              <a:rPr lang="ru-RU" b="1" dirty="0" smtClean="0">
                <a:solidFill>
                  <a:srgbClr val="002060"/>
                </a:solidFill>
              </a:rPr>
              <a:t>», 2014 года)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14546" y="2714620"/>
            <a:ext cx="66437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Алишер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Усманов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dirty="0" smtClean="0">
                <a:solidFill>
                  <a:srgbClr val="002060"/>
                </a:solidFill>
              </a:rPr>
              <a:t> учредитель  фонда «Искусство</a:t>
            </a:r>
            <a:r>
              <a:rPr lang="ru-RU" dirty="0" smtClean="0">
                <a:solidFill>
                  <a:srgbClr val="002060"/>
                </a:solidFill>
              </a:rPr>
              <a:t>, наука и спорт», поддерживает театры, музеи, участвует в социальных проектах и в помощи тяжелобольным детям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84" y="3786190"/>
            <a:ext cx="6572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Владимир Потанин, </a:t>
            </a:r>
            <a:r>
              <a:rPr lang="ru-RU" dirty="0" smtClean="0">
                <a:solidFill>
                  <a:srgbClr val="002060"/>
                </a:solidFill>
              </a:rPr>
              <a:t>президент </a:t>
            </a:r>
            <a:r>
              <a:rPr lang="ru-RU" dirty="0" smtClean="0">
                <a:solidFill>
                  <a:srgbClr val="002060"/>
                </a:solidFill>
              </a:rPr>
              <a:t>компании «</a:t>
            </a:r>
            <a:r>
              <a:rPr lang="ru-RU" dirty="0" err="1" smtClean="0">
                <a:solidFill>
                  <a:srgbClr val="002060"/>
                </a:solidFill>
              </a:rPr>
              <a:t>Интеррос</a:t>
            </a:r>
            <a:r>
              <a:rPr lang="ru-RU" dirty="0" smtClean="0">
                <a:solidFill>
                  <a:srgbClr val="002060"/>
                </a:solidFill>
              </a:rPr>
              <a:t>» </a:t>
            </a:r>
            <a:r>
              <a:rPr lang="ru-RU" dirty="0" smtClean="0">
                <a:solidFill>
                  <a:srgbClr val="002060"/>
                </a:solidFill>
              </a:rPr>
              <a:t>, основал </a:t>
            </a:r>
            <a:r>
              <a:rPr lang="ru-RU" dirty="0" smtClean="0">
                <a:solidFill>
                  <a:srgbClr val="002060"/>
                </a:solidFill>
              </a:rPr>
              <a:t>«Фонд развития Эрмитажа» и внес в него пять миллионов долларов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Предоставляет </a:t>
            </a:r>
            <a:r>
              <a:rPr lang="ru-RU" dirty="0" smtClean="0">
                <a:solidFill>
                  <a:srgbClr val="002060"/>
                </a:solidFill>
              </a:rPr>
              <a:t>стипендии талантливым студентам и преподавателям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3714752"/>
            <a:ext cx="84296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Ярким примером благотворительных акций в начале </a:t>
            </a:r>
            <a:r>
              <a:rPr lang="ru-RU" dirty="0" smtClean="0"/>
              <a:t>20 в</a:t>
            </a:r>
            <a:r>
              <a:rPr lang="ru-RU" dirty="0" smtClean="0"/>
              <a:t>. являлись необычайно популярные «Дни цветков». Идея их проведения принадлежит Европейской Лиге борьбы с чахоткой при международном обществе Красный крест . </a:t>
            </a:r>
            <a:r>
              <a:rPr lang="ru-RU" b="1" dirty="0" smtClean="0">
                <a:solidFill>
                  <a:srgbClr val="0070C0"/>
                </a:solidFill>
              </a:rPr>
              <a:t>Впервые «День Белого цветка» прошел в Санкт-Петербурге в 1911 году по инициативе императора Николая II и его супруги Александры Федоровны; целью мероприятия был сбор средств на лечение больных туберкулезом.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70C0"/>
                </a:solidFill>
              </a:rPr>
              <a:t>Волонтеры </a:t>
            </a:r>
            <a:r>
              <a:rPr lang="ru-RU" b="1" dirty="0" smtClean="0">
                <a:solidFill>
                  <a:srgbClr val="0070C0"/>
                </a:solidFill>
              </a:rPr>
              <a:t>предлагали горожанам купить </a:t>
            </a:r>
            <a:r>
              <a:rPr lang="ru-RU" dirty="0" smtClean="0"/>
              <a:t>белые ромашки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— живые или искусственные — по цене, которую назначали сами покупатели. В этот день люди объединялись в сборе средств для помощи слабым и нуждающимся</a:t>
            </a:r>
            <a:r>
              <a:rPr lang="ru-RU" b="1" dirty="0" smtClean="0">
                <a:solidFill>
                  <a:srgbClr val="0070C0"/>
                </a:solidFill>
              </a:rPr>
              <a:t>.. </a:t>
            </a:r>
          </a:p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В </a:t>
            </a:r>
            <a:r>
              <a:rPr lang="ru-RU" b="1" dirty="0" smtClean="0">
                <a:solidFill>
                  <a:srgbClr val="0070C0"/>
                </a:solidFill>
              </a:rPr>
              <a:t>наше время традиция постепенно возрождается — с 2000-х годов «День Белого цветка» </a:t>
            </a:r>
            <a:r>
              <a:rPr lang="ru-RU" b="1" dirty="0" smtClean="0">
                <a:solidFill>
                  <a:srgbClr val="0070C0"/>
                </a:solidFill>
              </a:rPr>
              <a:t>проходит во </a:t>
            </a:r>
            <a:r>
              <a:rPr lang="ru-RU" b="1" dirty="0" smtClean="0">
                <a:solidFill>
                  <a:srgbClr val="0070C0"/>
                </a:solidFill>
              </a:rPr>
              <a:t>многих городах России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0"/>
            <a:ext cx="48959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Белый цветок в России 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241" name="Picture 1" descr="C:\Users\Светик\Desktop\750x502xden-belogo-cvetka_jpeg_pagespeed_ic_npo2fWhg8_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85794"/>
            <a:ext cx="3786214" cy="2786082"/>
          </a:xfrm>
          <a:prstGeom prst="rect">
            <a:avLst/>
          </a:prstGeom>
          <a:noFill/>
        </p:spPr>
      </p:pic>
      <p:pic>
        <p:nvPicPr>
          <p:cNvPr id="10243" name="Picture 3" descr="C:\Users\Светик\Desktop\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785794"/>
            <a:ext cx="4572032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Я знаю ________________________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узнал(а)______________________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хочу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узнать___________________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был(а) удивлен тем,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что________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хочу рассказать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родителям______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 fontScale="90000"/>
          </a:bodyPr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Твори добро —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 большей радости.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жизнью жертвуй,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спеши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ради славы или сладостей,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по велению души.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кипишь, судьбой униженный,                               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от бессилья и стыда,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позволяй душе обиженной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Сиюминутного суда.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Постой.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Остынь.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Поверь — действительно,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встанет на свои места.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сильный.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Сильные не мстительны.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Оружье сильных — доброта.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 Кузовлева</a:t>
            </a:r>
            <a:b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Благотворительность</a:t>
            </a:r>
            <a:r>
              <a:rPr lang="ru-RU" sz="2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оказание материальной помощи бедным, безвозмездная работа 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словарь Д.Н.Ушакова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Благотворительность</a:t>
            </a: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оказание материальной помощи нуждающимся, как отдельными лицами, так и организациями. Благотворительность может быть направлена также на поощрение и развитие ка­ких-либо общественно значимых форм деятельности (например, защита окружающей среды, охрана памятников культуры) </a:t>
            </a:r>
            <a:b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Большой энциклопедический словарь</a:t>
            </a:r>
            <a:r>
              <a:rPr lang="ru-RU" sz="20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Благотворительность </a:t>
            </a:r>
            <a:r>
              <a:rPr lang="ru-RU" sz="2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благотворительная деятельность (</a:t>
            </a:r>
            <a:r>
              <a:rPr lang="ru-RU" sz="22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толковый словарь С.И. Ожегова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«Под </a:t>
            </a:r>
            <a:r>
              <a:rPr lang="ru-RU" sz="31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благотворительной деятельностью </a:t>
            </a:r>
            <a:r>
              <a:rPr 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понимается </a:t>
            </a:r>
            <a:r>
              <a:rPr 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добровольная деятельность граждан и юридических лиц по бескорыстной (безвозмездной или на льготных услови­ях) передаче гражданам или юридическим лицам имуще­ства, в том числе денежных средств, бескорыстному выполнению работ, предоставлению услуг, оказанию иной поддержки» (</a:t>
            </a:r>
            <a:r>
              <a:rPr lang="ru-RU" sz="20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Федеральный закон «О благотворительной деятельности и благотворительных организациях»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.)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pPr algn="just"/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14291"/>
            <a:ext cx="78581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Благотворительность - творение блага, добра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642918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70C0"/>
                </a:solidFill>
              </a:rPr>
              <a:t>Слова:</a:t>
            </a:r>
            <a:r>
              <a:rPr lang="ru-RU" dirty="0" smtClean="0"/>
              <a:t> безразличие, помощь, зло, великодушие, человеколюбие, милостыня, равнодушие, сострадание, ненависть, щедрость, благожелательность, добро, жадность, меценатство, призрение,  агрессия, филантропия.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1714488"/>
            <a:ext cx="23391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Близкие по смыслу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2214554"/>
            <a:ext cx="32861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Помощь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Великодушие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Милостыня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Человеколюбие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Сострадание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Щедрость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Благожелательность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Добро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71934" y="1928802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Меценатство </a:t>
            </a:r>
            <a:r>
              <a:rPr lang="ru-RU" sz="2000" b="1" dirty="0" smtClean="0">
                <a:solidFill>
                  <a:srgbClr val="002060"/>
                </a:solidFill>
              </a:rPr>
              <a:t>-  </a:t>
            </a:r>
            <a:r>
              <a:rPr lang="ru-RU" sz="2000" dirty="0" smtClean="0">
                <a:solidFill>
                  <a:srgbClr val="002060"/>
                </a:solidFill>
              </a:rPr>
              <a:t>покровительство и материальная помощь представителям  культуры, искусства, науки </a:t>
            </a:r>
          </a:p>
          <a:p>
            <a:pPr algn="ctr"/>
            <a:endParaRPr lang="ru-RU" sz="8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3286124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Филантропия </a:t>
            </a:r>
            <a:r>
              <a:rPr lang="ru-RU" sz="2000" dirty="0" smtClean="0"/>
              <a:t>(</a:t>
            </a:r>
            <a:r>
              <a:rPr lang="ru-RU" sz="2000" dirty="0" smtClean="0">
                <a:solidFill>
                  <a:srgbClr val="002060"/>
                </a:solidFill>
              </a:rPr>
              <a:t>от греч. </a:t>
            </a:r>
            <a:r>
              <a:rPr lang="en-US" sz="2000" dirty="0" err="1" smtClean="0">
                <a:solidFill>
                  <a:srgbClr val="002060"/>
                </a:solidFill>
              </a:rPr>
              <a:t>phileo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люблю </a:t>
            </a:r>
            <a:r>
              <a:rPr lang="en-US" sz="2000" dirty="0" smtClean="0">
                <a:solidFill>
                  <a:srgbClr val="002060"/>
                </a:solidFill>
              </a:rPr>
              <a:t>vi </a:t>
            </a:r>
            <a:r>
              <a:rPr lang="en-US" sz="2000" dirty="0" err="1" smtClean="0">
                <a:solidFill>
                  <a:srgbClr val="002060"/>
                </a:solidFill>
              </a:rPr>
              <a:t>anthropos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человек). Любовь к человечеству, забота об улучшении его участи, благотворительность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6249" y="4857760"/>
            <a:ext cx="4643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Призрение </a:t>
            </a:r>
            <a:r>
              <a:rPr lang="ru-RU" sz="2000" b="1" dirty="0" smtClean="0"/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– это забота, помощь ближнему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65403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/>
            </a:r>
            <a:br>
              <a:rPr lang="ru-RU" sz="3200" b="1" dirty="0">
                <a:solidFill>
                  <a:srgbClr val="FF000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История: </a:t>
            </a:r>
            <a:r>
              <a:rPr lang="ru-RU" sz="4000" b="1" dirty="0" smtClean="0">
                <a:solidFill>
                  <a:srgbClr val="FF0000"/>
                </a:solidFill>
              </a:rPr>
              <a:t>Меценат Гай </a:t>
            </a:r>
            <a:r>
              <a:rPr lang="ru-RU" sz="4000" b="1" dirty="0" err="1" smtClean="0">
                <a:solidFill>
                  <a:srgbClr val="FF0000"/>
                </a:solidFill>
              </a:rPr>
              <a:t>Цильнис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1500174"/>
            <a:ext cx="728667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Меценатство ?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Меценат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Гай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Цильнис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живший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между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74 и 64 г. до н.э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., был приближенным   римского  императора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Августа. Он устраивал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пиры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угощения для людей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искусства, покровительствовал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поэтам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Вергилию и Горацию 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поддерживал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материально. </a:t>
            </a: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Покровительство поэтам сделало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имя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Мецената нарицательным.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642918"/>
            <a:ext cx="38576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269" name="Picture 5" descr="C:\Documents and Settings\Администратор\Рабочий стол\ФОНЫ\cb938ec29c932d10ca097d452e7d9ca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718" y="3071810"/>
            <a:ext cx="3132282" cy="4071966"/>
          </a:xfrm>
          <a:prstGeom prst="rect">
            <a:avLst/>
          </a:prstGeom>
          <a:noFill/>
        </p:spPr>
      </p:pic>
      <p:pic>
        <p:nvPicPr>
          <p:cNvPr id="24578" name="Picture 2" descr="http://stal-nevsky.ru/wp-content/uploads/2015/07/01_gl_glsdjg039jldsgsh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785794"/>
            <a:ext cx="3214710" cy="535785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42910" y="6000768"/>
            <a:ext cx="3008313" cy="8572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Князь Владимир Красное Солнышко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357686" y="928670"/>
            <a:ext cx="4357718" cy="564360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В </a:t>
            </a:r>
            <a:r>
              <a:rPr lang="ru-RU" sz="1900" b="1" dirty="0" smtClean="0">
                <a:solidFill>
                  <a:srgbClr val="002060"/>
                </a:solidFill>
              </a:rPr>
              <a:t> </a:t>
            </a:r>
            <a:r>
              <a:rPr lang="ru-RU" sz="1900" b="1" dirty="0" smtClean="0">
                <a:solidFill>
                  <a:srgbClr val="002060"/>
                </a:solidFill>
              </a:rPr>
              <a:t>лице </a:t>
            </a:r>
            <a:r>
              <a:rPr lang="ru-RU" sz="1900" b="1" dirty="0" smtClean="0">
                <a:solidFill>
                  <a:srgbClr val="002060"/>
                </a:solidFill>
              </a:rPr>
              <a:t>Владимира Красное Солнышко объединилась </a:t>
            </a:r>
            <a:r>
              <a:rPr lang="ru-RU" sz="1900" b="1" dirty="0" smtClean="0">
                <a:solidFill>
                  <a:srgbClr val="002060"/>
                </a:solidFill>
              </a:rPr>
              <a:t>личная и государственная благотворительность </a:t>
            </a:r>
            <a:r>
              <a:rPr lang="ru-RU" sz="1900" b="1" dirty="0" smtClean="0">
                <a:solidFill>
                  <a:srgbClr val="002060"/>
                </a:solidFill>
              </a:rPr>
              <a:t>. </a:t>
            </a:r>
            <a:r>
              <a:rPr lang="ru-RU" sz="1900" b="1" dirty="0" smtClean="0">
                <a:solidFill>
                  <a:srgbClr val="002060"/>
                </a:solidFill>
              </a:rPr>
              <a:t>Веление </a:t>
            </a:r>
            <a:r>
              <a:rPr lang="ru-RU" sz="1900" b="1" dirty="0" smtClean="0">
                <a:solidFill>
                  <a:srgbClr val="002060"/>
                </a:solidFill>
              </a:rPr>
              <a:t>Князя Владимира «всякому нищему и убогому приходить на княжеский двор, брать кушанье, питье и денег из казны». Для тех же, кто не мог дойти до его двора в силу дряхлости и болезни, продукты развозили на телегах, спрашивая, где находятся больные и нищие. Стремясь закрепить свою деятельность, придать ей более организованный характер, Владимир Красно Солнышко издает </a:t>
            </a:r>
            <a:r>
              <a:rPr lang="ru-RU" sz="1900" b="1" dirty="0" smtClean="0">
                <a:solidFill>
                  <a:srgbClr val="FF0000"/>
                </a:solidFill>
              </a:rPr>
              <a:t>Устав в 996г</a:t>
            </a:r>
            <a:r>
              <a:rPr lang="ru-RU" sz="1900" b="1" dirty="0" smtClean="0">
                <a:solidFill>
                  <a:srgbClr val="002060"/>
                </a:solidFill>
              </a:rPr>
              <a:t>., который поручал духовенству в лице Патриарха и церкви помогать </a:t>
            </a:r>
            <a:r>
              <a:rPr lang="ru-RU" sz="1900" b="1" dirty="0" smtClean="0">
                <a:solidFill>
                  <a:srgbClr val="002060"/>
                </a:solidFill>
              </a:rPr>
              <a:t>нуждающимся – заниматься общественным призрением.</a:t>
            </a:r>
            <a:endParaRPr lang="ru-RU" sz="1900" b="1" dirty="0">
              <a:solidFill>
                <a:srgbClr val="00206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285852" y="214290"/>
            <a:ext cx="72523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Calibri" pitchFamily="34" charset="0"/>
              </a:rPr>
              <a:t>История благотворительности в России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/>
      <p:bldP spid="9" grpId="0" build="p"/>
      <p:bldP spid="235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143504" y="500042"/>
            <a:ext cx="3686172" cy="5786478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Церковь возлагались следующие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благотворительные дела: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«Нищих кормление и чад их; сиротам и убогим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промышление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вдовам пособие; девицам потребы; обидным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заступление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в напастях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поможение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пленным искупление; в гладе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прикормление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в худобе умирая – покровы и гробы».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«Сиротские» сады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«Сиротские» поля»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6" name="Picture 4" descr="http://stal-nevsky.ru/wp-content/uploads/2015/07/11_kjdsy678234tyksgd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928670"/>
            <a:ext cx="4500594" cy="5643602"/>
          </a:xfrm>
          <a:prstGeom prst="rect">
            <a:avLst/>
          </a:prstGeom>
          <a:noFill/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285852" y="214290"/>
            <a:ext cx="72523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Calibri" pitchFamily="34" charset="0"/>
              </a:rPr>
              <a:t>История благотворительности в России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3143248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128586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5643579"/>
            <a:ext cx="321471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Ярослав Мудрый 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1019-1054)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357166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История благотворительности в России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Ярослав Мудр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357298"/>
            <a:ext cx="3357586" cy="414340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143372" y="1428736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Внес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Церковный и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Земский уставы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специальные разделы,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связанные с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благотворительностью. На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личные средства он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основал училище для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сирот, где обучалось 300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воспитанников, при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монастырях бесплатно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оказывалась медицинская </a:t>
            </a:r>
          </a:p>
          <a:p>
            <a:pPr indent="541338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помощь.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0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НЫ\beltkan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71472" y="3143248"/>
            <a:ext cx="79296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1285860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928662" y="5357826"/>
            <a:ext cx="307183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Владимир Мономах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(1053-1125)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357166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Times New Roman" pitchFamily="18" charset="0"/>
                <a:cs typeface="Calibri" pitchFamily="34" charset="0"/>
              </a:rPr>
              <a:t>История благотворительности в России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5" descr="C:\Users\Светик\Desktop\Vladimir-II-Vsevolodovich_Monomak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071546"/>
            <a:ext cx="3429024" cy="423524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286248" y="1142984"/>
            <a:ext cx="4572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/>
            <a:r>
              <a:rPr lang="ru-RU" b="1" dirty="0" smtClean="0">
                <a:solidFill>
                  <a:srgbClr val="002060"/>
                </a:solidFill>
              </a:rPr>
              <a:t>Князь </a:t>
            </a:r>
            <a:r>
              <a:rPr lang="ru-RU" b="1" dirty="0" smtClean="0">
                <a:solidFill>
                  <a:srgbClr val="002060"/>
                </a:solidFill>
              </a:rPr>
              <a:t>считал, что призрение бедных и страждущих должно быть главнейшей нравственной, христианской обязанностью Властителя. </a:t>
            </a:r>
            <a:endParaRPr lang="ru-RU" b="1" dirty="0" smtClean="0">
              <a:solidFill>
                <a:srgbClr val="002060"/>
              </a:solidFill>
            </a:endParaRPr>
          </a:p>
          <a:p>
            <a:pPr indent="355600" algn="just"/>
            <a:r>
              <a:rPr lang="ru-RU" b="1" dirty="0" smtClean="0">
                <a:solidFill>
                  <a:srgbClr val="002060"/>
                </a:solidFill>
              </a:rPr>
              <a:t>Владимир </a:t>
            </a:r>
            <a:r>
              <a:rPr lang="ru-RU" b="1" dirty="0" smtClean="0">
                <a:solidFill>
                  <a:srgbClr val="002060"/>
                </a:solidFill>
              </a:rPr>
              <a:t>Мономах щедро раздавал деньги, предметы первой необходимости всем нуждающимся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b="1" dirty="0" smtClean="0">
              <a:solidFill>
                <a:srgbClr val="002060"/>
              </a:solidFill>
            </a:endParaRPr>
          </a:p>
          <a:p>
            <a:pPr indent="355600" algn="just"/>
            <a:r>
              <a:rPr lang="ru-RU" b="1" dirty="0" smtClean="0">
                <a:solidFill>
                  <a:srgbClr val="002060"/>
                </a:solidFill>
              </a:rPr>
              <a:t>Законом </a:t>
            </a:r>
            <a:r>
              <a:rPr lang="ru-RU" b="1" dirty="0" smtClean="0">
                <a:solidFill>
                  <a:srgbClr val="002060"/>
                </a:solidFill>
              </a:rPr>
              <a:t>общественного призрения считается духовная заповедь Владимира Мономаха своим детям (1114 г.), где он завещает им три деяния: покаяние, слезы и милостыня. Именно благодаря милостыням, пожертвованиям почти при всех церквях на Руси существовали богадельни, приюты; в городах устраивались убогие дома, Божьи дома, скудельницы. 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  <p:bldP spid="10" grpId="0"/>
      <p:bldP spid="1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2571</TotalTime>
  <Words>1433</Words>
  <Application>Microsoft Office PowerPoint</Application>
  <PresentationFormat>Экран (4:3)</PresentationFormat>
  <Paragraphs>125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«Из всех наук, которые человек должен знать, главная наука есть наука о том, как жить, делая как можно меньше зла, как можно больше добра».  Л.Н. Толстой</vt:lpstr>
      <vt:lpstr>  Благотворительность -  оказание материальной помощи бедным, безвозмездная работа (словарь Д.Н.Ушакова).  Благотворительность — оказание материальной помощи нуждающимся, как отдельными лицами, так и организациями. Благотворительность может быть направлена также на поощрение и развитие ка­ких-либо общественно значимых форм деятельности (например, защита окружающей среды, охрана памятников культуры)  (Большой энциклопедический словарь).  Благотворительность – благотворительная деятельность (толковый словарь С.И. Ожегова)  «Под благотворительной деятельностью понимается добровольная деятельность граждан и юридических лиц по бескорыстной (безвозмездной или на льготных услови­ях) передаче гражданам или юридическим лицам имуще­ства, в том числе денежных средств, бескорыстному выполнению работ, предоставлению услуг, оказанию иной поддержки» (Федеральный закон «О благотворительной деятельности и благотворительных организациях».) -   </vt:lpstr>
      <vt:lpstr>  -   </vt:lpstr>
      <vt:lpstr>  История: Меценат Гай Цильнис  -   </vt:lpstr>
      <vt:lpstr>Князь Владимир Красное Солнышко</vt:lpstr>
      <vt:lpstr>На Церковь возлагались следующие благотворительные дела: «Нищих кормление и чад их; сиротам и убогим промышление; вдовам пособие; девицам потребы; обидным заступление; в напастях поможение; пленным искупление; в гладе прикормление; в худобе умирая – покровы и гробы». «Сиротские» сады «Сиротские» поля» </vt:lpstr>
      <vt:lpstr>Слайд 8</vt:lpstr>
      <vt:lpstr>Слайд 9</vt:lpstr>
      <vt:lpstr>Слайд 10</vt:lpstr>
      <vt:lpstr>Слайд 11</vt:lpstr>
      <vt:lpstr>История благотворительности в России</vt:lpstr>
      <vt:lpstr>История благотворительности в России</vt:lpstr>
      <vt:lpstr>Благотворители и меценаты России</vt:lpstr>
      <vt:lpstr>Слайд 15</vt:lpstr>
      <vt:lpstr>Слайд 16</vt:lpstr>
      <vt:lpstr>Слайд 17</vt:lpstr>
      <vt:lpstr>Слайд 18</vt:lpstr>
      <vt:lpstr> Савва Тимофеевич Морозов  (1862-1905)</vt:lpstr>
      <vt:lpstr>Слайд 20</vt:lpstr>
      <vt:lpstr>Слайд 21</vt:lpstr>
      <vt:lpstr>Слайд 22</vt:lpstr>
      <vt:lpstr>Слайд 23</vt:lpstr>
      <vt:lpstr>     Я знаю ________________________ Я узнал(а)______________________ Я хочу узнать___________________ Я был(а) удивлен тем, что________ Я хочу рассказать родителям______  </vt:lpstr>
      <vt:lpstr>   Твори добро — Нет большей радости. И жизнью жертвуй, И спеши Не ради славы или сладостей, А по велению души. Когда кипишь, судьбой униженный,                                Ты от бессилья и стыда, Не позволяй душе обиженной Сиюминутного суда. Постой. Остынь. Поверь — действительно, Все встанет на свои места. Ты сильный. Сильные не мстительны. Оружье сильных — доброта.   Т. Кузовлева   </vt:lpstr>
    </vt:vector>
  </TitlesOfParts>
  <Company>PEHECCAHC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Светик</cp:lastModifiedBy>
  <cp:revision>150</cp:revision>
  <dcterms:created xsi:type="dcterms:W3CDTF">2010-02-06T15:16:27Z</dcterms:created>
  <dcterms:modified xsi:type="dcterms:W3CDTF">2018-03-23T02:47:31Z</dcterms:modified>
</cp:coreProperties>
</file>