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325" r:id="rId2"/>
    <p:sldId id="284" r:id="rId3"/>
    <p:sldId id="259" r:id="rId4"/>
    <p:sldId id="330" r:id="rId5"/>
    <p:sldId id="329" r:id="rId6"/>
    <p:sldId id="327" r:id="rId7"/>
    <p:sldId id="332" r:id="rId8"/>
    <p:sldId id="335" r:id="rId9"/>
    <p:sldId id="334" r:id="rId10"/>
    <p:sldId id="337" r:id="rId11"/>
    <p:sldId id="338" r:id="rId12"/>
    <p:sldId id="340" r:id="rId13"/>
    <p:sldId id="285" r:id="rId14"/>
    <p:sldId id="288" r:id="rId15"/>
    <p:sldId id="339" r:id="rId16"/>
    <p:sldId id="26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863EA76-C9CD-4306-8CEB-98BFCE7BD378}">
          <p14:sldIdLst>
            <p14:sldId id="325"/>
            <p14:sldId id="284"/>
            <p14:sldId id="259"/>
            <p14:sldId id="330"/>
            <p14:sldId id="329"/>
            <p14:sldId id="327"/>
            <p14:sldId id="332"/>
            <p14:sldId id="335"/>
            <p14:sldId id="334"/>
            <p14:sldId id="337"/>
            <p14:sldId id="338"/>
            <p14:sldId id="340"/>
            <p14:sldId id="285"/>
            <p14:sldId id="288"/>
            <p14:sldId id="339"/>
          </p14:sldIdLst>
        </p14:section>
        <p14:section name="Раздел без заголовка" id="{4C8A66DB-9E4A-4F28-9D96-1D0116953179}">
          <p14:sldIdLst>
            <p14:sldId id="261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50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>
        <p:scale>
          <a:sx n="66" d="100"/>
          <a:sy n="66" d="100"/>
        </p:scale>
        <p:origin x="-1075" y="-4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287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877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5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5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057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51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65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014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109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426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542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531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566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E3E1F-9B26-4151-BA10-454E5178C21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AEE90-632E-477E-AA3B-5A0B9A886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284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1126902" y="1174530"/>
            <a:ext cx="10470524" cy="488938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8395" y="1525111"/>
            <a:ext cx="9144000" cy="2514874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Номинация «Современный урок» (ОДНКНР</a:t>
            </a:r>
            <a:r>
              <a:rPr lang="ru-RU" sz="2700" b="1" i="1" dirty="0" smtClean="0">
                <a:solidFill>
                  <a:srgbClr val="C00000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)</a:t>
            </a:r>
            <a:r>
              <a:rPr lang="ru-RU" sz="2700" b="1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4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Georgia" pitchFamily="18" charset="0"/>
              </a:rPr>
              <a:t>УРОК </a:t>
            </a:r>
            <a:r>
              <a:rPr lang="ru-RU" sz="2700" b="1" dirty="0">
                <a:solidFill>
                  <a:srgbClr val="FF0000"/>
                </a:solidFill>
                <a:latin typeface="Georgia" pitchFamily="18" charset="0"/>
              </a:rPr>
              <a:t>–АУКЦИОН</a:t>
            </a:r>
            <a:br>
              <a:rPr lang="ru-RU" sz="2700" b="1" dirty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700" b="1" i="1" dirty="0">
                <a:solidFill>
                  <a:srgbClr val="FF0000"/>
                </a:solidFill>
                <a:latin typeface="Georgia" pitchFamily="18" charset="0"/>
              </a:rPr>
              <a:t>«Как сохранить духовные ценности России»</a:t>
            </a:r>
            <a:r>
              <a:rPr lang="ru-RU" sz="2700" b="1" i="1" dirty="0">
                <a:solidFill>
                  <a:srgbClr val="FF0000"/>
                </a:solidFill>
              </a:rPr>
              <a:t/>
            </a:r>
            <a:br>
              <a:rPr lang="ru-RU" sz="2700" b="1" i="1" dirty="0">
                <a:solidFill>
                  <a:srgbClr val="FF0000"/>
                </a:solidFill>
              </a:rPr>
            </a:br>
            <a:endParaRPr lang="ru-RU" sz="2700" b="1" i="1" dirty="0">
              <a:solidFill>
                <a:srgbClr val="C00000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53796" y="4218417"/>
            <a:ext cx="2502131" cy="1655762"/>
          </a:xfrm>
        </p:spPr>
        <p:txBody>
          <a:bodyPr>
            <a:normAutofit/>
          </a:bodyPr>
          <a:lstStyle/>
          <a:p>
            <a:pPr algn="just"/>
            <a:r>
              <a:rPr lang="ru-RU" sz="1400" dirty="0">
                <a:solidFill>
                  <a:srgbClr val="FF0000"/>
                </a:solidFill>
                <a:latin typeface="Cambria" panose="02040503050406030204" pitchFamily="18" charset="0"/>
                <a:cs typeface="Times New Roman" pitchFamily="18" charset="0"/>
              </a:rPr>
              <a:t>Желтобрюхова С.Н. , </a:t>
            </a:r>
            <a:endParaRPr lang="ru-RU" sz="1400" dirty="0" smtClean="0">
              <a:solidFill>
                <a:srgbClr val="FF0000"/>
              </a:solidFill>
              <a:latin typeface="Cambria" panose="02040503050406030204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itchFamily="18" charset="0"/>
              </a:rPr>
              <a:t>учитель </a:t>
            </a:r>
            <a:r>
              <a:rPr lang="ru-RU" sz="1400" dirty="0">
                <a:solidFill>
                  <a:srgbClr val="FF0000"/>
                </a:solidFill>
                <a:latin typeface="Cambria" panose="02040503050406030204" pitchFamily="18" charset="0"/>
                <a:cs typeface="Times New Roman" pitchFamily="18" charset="0"/>
              </a:rPr>
              <a:t>ОРКСЭ и ОДНКР МБОУ «Айдарская средняя общеобразовательная школа </a:t>
            </a:r>
            <a:r>
              <a:rPr lang="ru-RU" sz="14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itchFamily="18" charset="0"/>
              </a:rPr>
              <a:t>им</a:t>
            </a:r>
            <a:r>
              <a:rPr lang="ru-RU" sz="1400" dirty="0">
                <a:solidFill>
                  <a:srgbClr val="FF0000"/>
                </a:solidFill>
                <a:latin typeface="Cambria" panose="02040503050406030204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itchFamily="18" charset="0"/>
              </a:rPr>
              <a:t>Б.Г. Кандыбина</a:t>
            </a:r>
            <a:r>
              <a:rPr lang="ru-RU" sz="1400" dirty="0">
                <a:solidFill>
                  <a:srgbClr val="FF0000"/>
                </a:solidFill>
                <a:latin typeface="Cambria" panose="02040503050406030204" pitchFamily="18" charset="0"/>
                <a:cs typeface="Times New Roman" pitchFamily="18" charset="0"/>
              </a:rPr>
              <a:t>»</a:t>
            </a:r>
            <a:br>
              <a:rPr lang="ru-RU" sz="1400" dirty="0">
                <a:solidFill>
                  <a:srgbClr val="FF0000"/>
                </a:solidFill>
                <a:latin typeface="Cambria" panose="02040503050406030204" pitchFamily="18" charset="0"/>
                <a:cs typeface="Times New Roman" pitchFamily="18" charset="0"/>
              </a:rPr>
            </a:br>
            <a:endParaRPr lang="ru-RU" sz="1400" dirty="0">
              <a:solidFill>
                <a:schemeClr val="bg2">
                  <a:lumMod val="2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294773" y="6207619"/>
            <a:ext cx="605307" cy="373487"/>
          </a:xfrm>
          <a:prstGeom prst="actionButtonForwardNex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6255" y="91270"/>
            <a:ext cx="115713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Cambria" panose="020405030504060302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1600" dirty="0">
                <a:solidFill>
                  <a:srgbClr val="0070C0"/>
                </a:solidFill>
                <a:latin typeface="Cambria" panose="02040503050406030204" pitchFamily="18" charset="0"/>
              </a:rPr>
              <a:t>«Айдарская средняя общеобразовательная школа имени Героя Советского Союза Бориса Григорьевича Кандыбина Ровеньского района Белгородской области»</a:t>
            </a:r>
          </a:p>
        </p:txBody>
      </p:sp>
    </p:spTree>
    <p:extLst>
      <p:ext uri="{BB962C8B-B14F-4D97-AF65-F5344CB8AC3E}">
        <p14:creationId xmlns:p14="http://schemas.microsoft.com/office/powerpoint/2010/main" val="394297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0516" y="25219"/>
            <a:ext cx="9116998" cy="6832782"/>
            <a:chOff x="321971" y="475439"/>
            <a:chExt cx="6942923" cy="631214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38775" y="528454"/>
              <a:ext cx="6619740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1971" y="5284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13038" y="475439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9096" y="6119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5154" y="748469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8699119" y="1921809"/>
            <a:ext cx="2915296" cy="26501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89898" y="257478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II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609" y="765801"/>
            <a:ext cx="7506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Благотворительность в России и на </a:t>
            </a:r>
            <a:r>
              <a:rPr lang="ru-RU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Белгородчине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36450" y="1297034"/>
            <a:ext cx="10807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 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7089" y="1583255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100 умов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 Кто больше?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847" y="1921809"/>
            <a:ext cx="781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Жена Николая Второго, четыре ее дочери помогали учас­тникам Первой мировой войны, приобретя эту воинскую специ­альность. Какую?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577569" y="4465645"/>
            <a:ext cx="51305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</a:t>
            </a:r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200 умов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Кто больше?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81061" y="4135953"/>
            <a:ext cx="10807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 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4899" y="3551178"/>
            <a:ext cx="781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Когда и кем был принят в нашей стране Закон «О благотворительной деятельности»?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788341" y="2714076"/>
            <a:ext cx="10807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2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4899" y="4804199"/>
            <a:ext cx="781396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Одна из центральных улиц Белгорода носит имя Николая Ивановича </a:t>
            </a:r>
            <a:r>
              <a:rPr lang="ru-RU" sz="1600" b="1" dirty="0" err="1">
                <a:solidFill>
                  <a:srgbClr val="FFFF00"/>
                </a:solidFill>
                <a:latin typeface="Cambria" panose="02040503050406030204" pitchFamily="18" charset="0"/>
              </a:rPr>
              <a:t>Чумичёва</a:t>
            </a:r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  (1770-1869),  выдающегося мецената и благотворителя. На его средства строились церкви, отливались колокола, был создан  Белгородский общественный банк, который просуществовал до начала XX века  и регулярно осуществлял благотворительные акции. </a:t>
            </a:r>
          </a:p>
          <a:p>
            <a:pPr algn="just"/>
            <a:r>
              <a:rPr lang="ru-RU" sz="16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Для </a:t>
            </a:r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каких  целей за три года до смерти Н. И. </a:t>
            </a:r>
            <a:r>
              <a:rPr lang="ru-RU" sz="1600" b="1" dirty="0" err="1">
                <a:solidFill>
                  <a:srgbClr val="FFFF00"/>
                </a:solidFill>
                <a:latin typeface="Cambria" panose="02040503050406030204" pitchFamily="18" charset="0"/>
              </a:rPr>
              <a:t>Чумичёв</a:t>
            </a:r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 с пожертвовал вой дом и усадьбу?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06785" y="3105404"/>
            <a:ext cx="44017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Стартовая цена </a:t>
            </a:r>
            <a:r>
              <a:rPr lang="ru-RU" sz="1600" b="1" i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100 умов. </a:t>
            </a:r>
            <a:r>
              <a:rPr lang="ru-RU" sz="1600" b="1" i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Кто больше?</a:t>
            </a:r>
            <a:endParaRPr lang="ru-RU" sz="1600" b="1" i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9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8" grpId="0"/>
      <p:bldP spid="6" grpId="0"/>
      <p:bldP spid="24" grpId="0"/>
      <p:bldP spid="26" grpId="0"/>
      <p:bldP spid="27" grpId="0"/>
      <p:bldP spid="35" grpId="0"/>
      <p:bldP spid="36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59791" y="4755"/>
            <a:ext cx="9116998" cy="6832782"/>
            <a:chOff x="321971" y="475439"/>
            <a:chExt cx="6942923" cy="631214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38775" y="528454"/>
              <a:ext cx="6619740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1971" y="5284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13038" y="475439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9096" y="6119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5154" y="748469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8699119" y="1921809"/>
            <a:ext cx="2915296" cy="26501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89898" y="257478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II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609" y="765801"/>
            <a:ext cx="7506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Благотворительность в России и на </a:t>
            </a:r>
            <a:r>
              <a:rPr lang="ru-RU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Белгородчине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36449" y="1297034"/>
            <a:ext cx="10807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4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7089" y="1583255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1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</a:t>
            </a:r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00 умов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 Кто больше?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916" y="2369229"/>
            <a:ext cx="78139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Елизавета Глинка, известная как Доктор Лиза, — </a:t>
            </a:r>
            <a:r>
              <a:rPr lang="ru-RU" sz="16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врач-реаниматолог. Лечила</a:t>
            </a:r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, кормила и обеспечивала бездомных. Основала первый хоспис в Киеве, курировала </a:t>
            </a:r>
            <a:r>
              <a:rPr lang="ru-RU" sz="1600" b="1" dirty="0" err="1">
                <a:solidFill>
                  <a:srgbClr val="FFFF00"/>
                </a:solidFill>
                <a:latin typeface="Cambria" panose="02040503050406030204" pitchFamily="18" charset="0"/>
              </a:rPr>
              <a:t>хосписную</a:t>
            </a:r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 работу в городах России, в Сербии и Армении; организовывала эвакуацию больных и раненых детей из Донбасса. Трагически погибла в авиакатастрофе над Черным морем 25 декабря 2016 года, сопровождая партию лекарств и оборудования для госпиталя в Сирии. Создала международную общественную организацию, которой позже присвоено ее имя, как называется эта организация? </a:t>
            </a:r>
          </a:p>
        </p:txBody>
      </p:sp>
    </p:spTree>
    <p:extLst>
      <p:ext uri="{BB962C8B-B14F-4D97-AF65-F5344CB8AC3E}">
        <p14:creationId xmlns:p14="http://schemas.microsoft.com/office/powerpoint/2010/main" val="369813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8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59791" y="4755"/>
            <a:ext cx="9116998" cy="6832782"/>
            <a:chOff x="321971" y="475439"/>
            <a:chExt cx="6942923" cy="631214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38775" y="528454"/>
              <a:ext cx="6619740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1971" y="5284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13038" y="475439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9096" y="6119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5154" y="748469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8699119" y="1921809"/>
            <a:ext cx="2915296" cy="26501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89898" y="257478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II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609" y="765801"/>
            <a:ext cx="7506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Благотворительные акции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36449" y="1297034"/>
            <a:ext cx="10807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</a:t>
            </a:r>
            <a:r>
              <a:rPr lang="en-US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7089" y="1583255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4</a:t>
            </a:r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00 умов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 Кто больше?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774" y="2147397"/>
            <a:ext cx="7813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FFFF00"/>
                </a:solidFill>
                <a:latin typeface="Cambria" panose="02040503050406030204" pitchFamily="18" charset="0"/>
              </a:rPr>
              <a:t>Изготовьте эмблему одной из популярных в России в начале века благотворительной акции и возрождённой в наше время,  цель, которой изначальна была – помощь людям, болеющим туберкулёзом</a:t>
            </a:r>
          </a:p>
        </p:txBody>
      </p:sp>
      <p:pic>
        <p:nvPicPr>
          <p:cNvPr id="1026" name="Picture 2" descr="http://kolos.smi44.ru/wp-content/uploads/2019/07/08112018-e1563529044602-752x4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647" y="3281731"/>
            <a:ext cx="5358353" cy="313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7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8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25769" y="1485815"/>
            <a:ext cx="8526267" cy="3600986"/>
          </a:xfrm>
          <a:prstGeom prst="rect">
            <a:avLst/>
          </a:prstGeom>
          <a:solidFill>
            <a:schemeClr val="bg1"/>
          </a:solidFill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endParaRPr lang="ru-RU" sz="6000" b="1" i="1" dirty="0" smtClean="0">
              <a:solidFill>
                <a:srgbClr val="08504F"/>
              </a:solidFill>
            </a:endParaRPr>
          </a:p>
          <a:p>
            <a:pPr algn="ctr"/>
            <a:r>
              <a:rPr lang="en-US" sz="6000" b="1" i="1" dirty="0" smtClean="0">
                <a:solidFill>
                  <a:srgbClr val="0070C0"/>
                </a:solidFill>
              </a:rPr>
              <a:t>III</a:t>
            </a:r>
            <a:r>
              <a:rPr lang="ru-RU" sz="6000" b="1" i="1" dirty="0" smtClean="0">
                <a:solidFill>
                  <a:srgbClr val="0070C0"/>
                </a:solidFill>
              </a:rPr>
              <a:t> тур –</a:t>
            </a:r>
          </a:p>
          <a:p>
            <a:pPr algn="ctr"/>
            <a:r>
              <a:rPr lang="ru-RU" sz="6000" b="1" i="1" dirty="0" smtClean="0">
                <a:solidFill>
                  <a:srgbClr val="0070C0"/>
                </a:solidFill>
              </a:rPr>
              <a:t> «Чёрный ящик»</a:t>
            </a:r>
          </a:p>
          <a:p>
            <a:pPr algn="ctr"/>
            <a:endParaRPr lang="ru-RU" sz="4800" dirty="0"/>
          </a:p>
        </p:txBody>
      </p:sp>
      <p:sp>
        <p:nvSpPr>
          <p:cNvPr id="3" name="Нашивка 2">
            <a:hlinkClick r:id="" action="ppaction://hlinkshowjump?jump=nextslide"/>
          </p:cNvPr>
          <p:cNvSpPr/>
          <p:nvPr/>
        </p:nvSpPr>
        <p:spPr>
          <a:xfrm>
            <a:off x="11462199" y="6104586"/>
            <a:ext cx="463639" cy="502276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59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3474" y="272718"/>
            <a:ext cx="6689559" cy="545838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60177" y="522942"/>
            <a:ext cx="6205052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</a:rPr>
              <a:t>То, что лежит в черном ящике, имеет замечательную и долгую историю. В зависимости от эпохи менялись его облик, цвет  и предназначение. Появившись много веков тому назад как  крепость, служившая укрытием от врагов, он превращался в  удивительный и загадочный «остров», героя и свидетеля  важнейших событий русской истории, резиденцию правителей.</a:t>
            </a:r>
          </a:p>
          <a:p>
            <a:pPr algn="just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</a:rPr>
              <a:t> Сейчас это не просто самая большая действующая величественная крепость в Европе и Азии, с красивыми сооружениями разных эпох: дворцов и соборов, музеев и площадей, это сердце всей России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</a:rPr>
              <a:t>.</a:t>
            </a:r>
            <a:r>
              <a:rPr lang="ru-RU" sz="2000" dirty="0"/>
              <a:t>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</a:rPr>
              <a:t>Внесён в список Всемирного наследия ЮНЕСКО.</a:t>
            </a:r>
          </a:p>
          <a:p>
            <a:pPr algn="just"/>
            <a:endParaRPr lang="ru-RU" sz="2000" b="1" dirty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</a:rPr>
              <a:t>.</a:t>
            </a:r>
            <a:endParaRPr lang="en-US" sz="2000" b="1" i="1" dirty="0" smtClean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 algn="ctr"/>
            <a:endParaRPr lang="en-US" sz="2000" b="1" i="1" dirty="0">
              <a:solidFill>
                <a:srgbClr val="08504F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8504F"/>
                </a:solidFill>
                <a:latin typeface="Cambria" panose="02040503050406030204" pitchFamily="18" charset="0"/>
              </a:rPr>
              <a:t>Что в чёрном ящике?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56629" y="3170583"/>
            <a:ext cx="4097216" cy="3323492"/>
            <a:chOff x="461981" y="-38636"/>
            <a:chExt cx="4097216" cy="332349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461981" y="-38636"/>
              <a:ext cx="4097216" cy="3323492"/>
            </a:xfrm>
            <a:prstGeom prst="roundRect">
              <a:avLst>
                <a:gd name="adj" fmla="val 633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i="1" dirty="0" smtClean="0">
                <a:solidFill>
                  <a:srgbClr val="08504F"/>
                </a:solidFill>
              </a:endParaRPr>
            </a:p>
            <a:p>
              <a:pPr algn="ctr"/>
              <a:r>
                <a:rPr lang="ru-RU" sz="2400" b="1" i="1" dirty="0" smtClean="0">
                  <a:solidFill>
                    <a:srgbClr val="08504F"/>
                  </a:solidFill>
                </a:rPr>
                <a:t>жевательная резинка</a:t>
              </a:r>
              <a:endParaRPr lang="ru-RU" sz="2400" b="1" i="1" dirty="0">
                <a:solidFill>
                  <a:srgbClr val="08504F"/>
                </a:solidFill>
              </a:endParaRPr>
            </a:p>
          </p:txBody>
        </p:sp>
        <p:pic>
          <p:nvPicPr>
            <p:cNvPr id="3074" name="Picture 2" descr="https://sun9-18.userapi.com/_0bRXeKbTQYAKHJ52J9cODdIrzp0K2_xmipgPA/6Q4WCGrHjW0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0F5EE"/>
                </a:clrFrom>
                <a:clrTo>
                  <a:srgbClr val="F0F5E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43" b="56673"/>
            <a:stretch/>
          </p:blipFill>
          <p:spPr bwMode="auto">
            <a:xfrm>
              <a:off x="461981" y="952193"/>
              <a:ext cx="4094453" cy="595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s://sun9-18.userapi.com/_0bRXeKbTQYAKHJ52J9cODdIrzp0K2_xmipgPA/6Q4WCGrHjW0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0F5EE"/>
                </a:clrFrom>
                <a:clrTo>
                  <a:srgbClr val="F0F5E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615" b="10872"/>
            <a:stretch/>
          </p:blipFill>
          <p:spPr bwMode="auto">
            <a:xfrm>
              <a:off x="627304" y="2148036"/>
              <a:ext cx="3766570" cy="539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с одним вырезанным углом 3"/>
          <p:cNvSpPr/>
          <p:nvPr/>
        </p:nvSpPr>
        <p:spPr>
          <a:xfrm>
            <a:off x="240633" y="3561347"/>
            <a:ext cx="4539915" cy="3048000"/>
          </a:xfrm>
          <a:prstGeom prst="snip1Rect">
            <a:avLst>
              <a:gd name="adj" fmla="val 24562"/>
            </a:avLst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13131" y="522940"/>
            <a:ext cx="24144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70C0"/>
                </a:solidFill>
              </a:rPr>
              <a:t>300 умов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97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7037E-7 L 0.00208 -0.37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8694" y="647500"/>
            <a:ext cx="8188683" cy="5458383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ak.picdn.net/shutterstock/videos/1031874950/thumb/1.jpg?ip=x4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694" y="647499"/>
            <a:ext cx="8188683" cy="545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23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множение 2">
            <a:hlinkClick r:id="" action="ppaction://hlinkshowjump?jump=endshow"/>
          </p:cNvPr>
          <p:cNvSpPr/>
          <p:nvPr/>
        </p:nvSpPr>
        <p:spPr>
          <a:xfrm>
            <a:off x="11294773" y="6130346"/>
            <a:ext cx="566671" cy="579549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3457" y="1397675"/>
            <a:ext cx="1115799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Cambria" panose="02040503050406030204" pitchFamily="18" charset="0"/>
              </a:rPr>
              <a:t>https://artchive.ru/</a:t>
            </a:r>
            <a:endParaRPr lang="ru-RU" sz="2000" dirty="0">
              <a:latin typeface="Cambria" panose="02040503050406030204" pitchFamily="18" charset="0"/>
            </a:endParaRPr>
          </a:p>
          <a:p>
            <a:r>
              <a:rPr lang="ru-RU" sz="2000" b="1" dirty="0">
                <a:latin typeface="Cambria" panose="02040503050406030204" pitchFamily="18" charset="0"/>
              </a:rPr>
              <a:t>https://</a:t>
            </a:r>
            <a:r>
              <a:rPr lang="ru-RU" sz="2000" b="1" dirty="0" smtClean="0">
                <a:latin typeface="Cambria" panose="02040503050406030204" pitchFamily="18" charset="0"/>
              </a:rPr>
              <a:t>zaochnik.com/spravochnik/kulturologija/sposoby-priobschenija-k </a:t>
            </a:r>
            <a:r>
              <a:rPr lang="ru-RU" sz="2000" b="1" dirty="0" err="1" smtClean="0">
                <a:latin typeface="Cambria" panose="02040503050406030204" pitchFamily="18" charset="0"/>
              </a:rPr>
              <a:t>kulture</a:t>
            </a:r>
            <a:r>
              <a:rPr lang="ru-RU" sz="2000" b="1" dirty="0" smtClean="0">
                <a:latin typeface="Cambria" panose="02040503050406030204" pitchFamily="18" charset="0"/>
              </a:rPr>
              <a:t>/</a:t>
            </a:r>
            <a:r>
              <a:rPr lang="ru-RU" sz="2000" b="1" dirty="0" err="1" smtClean="0">
                <a:latin typeface="Cambria" panose="02040503050406030204" pitchFamily="18" charset="0"/>
              </a:rPr>
              <a:t>kulturnoe-nasledie</a:t>
            </a:r>
            <a:r>
              <a:rPr lang="ru-RU" sz="2000" b="1" dirty="0">
                <a:latin typeface="Cambria" panose="02040503050406030204" pitchFamily="18" charset="0"/>
              </a:rPr>
              <a:t>/</a:t>
            </a:r>
            <a:endParaRPr lang="ru-RU" sz="2000" dirty="0">
              <a:latin typeface="Cambria" panose="02040503050406030204" pitchFamily="18" charset="0"/>
            </a:endParaRPr>
          </a:p>
          <a:p>
            <a:r>
              <a:rPr lang="ru-RU" sz="2000" b="1" dirty="0">
                <a:latin typeface="Cambria" panose="02040503050406030204" pitchFamily="18" charset="0"/>
              </a:rPr>
              <a:t>http://rukit.bel.muzkult.ru/ </a:t>
            </a:r>
            <a:endParaRPr lang="ru-RU" sz="2000" dirty="0">
              <a:latin typeface="Cambria" panose="02040503050406030204" pitchFamily="18" charset="0"/>
            </a:endParaRPr>
          </a:p>
          <a:p>
            <a:r>
              <a:rPr lang="ru-RU" sz="2000" b="1" dirty="0">
                <a:latin typeface="Cambria" panose="02040503050406030204" pitchFamily="18" charset="0"/>
              </a:rPr>
              <a:t>https://101ya.ru/chto-takoe-terpimost/</a:t>
            </a:r>
            <a:endParaRPr lang="ru-RU" sz="2000" dirty="0">
              <a:latin typeface="Cambria" panose="02040503050406030204" pitchFamily="18" charset="0"/>
            </a:endParaRPr>
          </a:p>
          <a:p>
            <a:r>
              <a:rPr lang="ru-RU" sz="2000" b="1" dirty="0">
                <a:latin typeface="Cambria" panose="02040503050406030204" pitchFamily="18" charset="0"/>
              </a:rPr>
              <a:t>https://udipedia.net/interesnye-fakty-o-moskovskom-kremle/</a:t>
            </a:r>
            <a:endParaRPr lang="ru-RU" sz="2000" dirty="0">
              <a:latin typeface="Cambria" panose="02040503050406030204" pitchFamily="18" charset="0"/>
            </a:endParaRPr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40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3349" y="481264"/>
            <a:ext cx="11245515" cy="5632311"/>
          </a:xfrm>
          <a:prstGeom prst="rect">
            <a:avLst/>
          </a:prstGeom>
          <a:solidFill>
            <a:schemeClr val="bg1"/>
          </a:solidFill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8504F"/>
                </a:solidFill>
              </a:rPr>
              <a:t>Правила аукциона</a:t>
            </a:r>
            <a:endParaRPr lang="ru-RU" sz="3600" b="1" i="1" dirty="0">
              <a:solidFill>
                <a:srgbClr val="08504F"/>
              </a:solidFill>
            </a:endParaRPr>
          </a:p>
          <a:p>
            <a:r>
              <a:rPr lang="ru-RU" dirty="0"/>
              <a:t>1. Аудитории задаётся конкретный вопрос.</a:t>
            </a:r>
          </a:p>
          <a:p>
            <a:r>
              <a:rPr lang="ru-RU" dirty="0"/>
              <a:t>2. Право ответа на вопрос любая команда, заплатив наибольшую сумму в ходе открытых торгов.</a:t>
            </a:r>
          </a:p>
          <a:p>
            <a:r>
              <a:rPr lang="ru-RU" dirty="0"/>
              <a:t>3. Время ответов на задания одного лота регламентировано, удары гонга будут сигнализировать об окончании времени.</a:t>
            </a:r>
          </a:p>
          <a:p>
            <a:r>
              <a:rPr lang="ru-RU" dirty="0"/>
              <a:t>4. Первоначальная цена лота – 100 умов и более, в зависимости от сложности вопроса. Окончательной становится цена, названная третьей. Торговый аукционный шаг – 50 умов.</a:t>
            </a:r>
          </a:p>
          <a:p>
            <a:r>
              <a:rPr lang="ru-RU" dirty="0"/>
              <a:t>5. Называя свою цену, капитан или представитель команды  должен поднять сигнальную  карточку.</a:t>
            </a:r>
          </a:p>
          <a:p>
            <a:r>
              <a:rPr lang="ru-RU" dirty="0"/>
              <a:t>6. Команда, купившая лот, выплачивает в банк сумму, за которую она выкупила  данный лот.</a:t>
            </a:r>
          </a:p>
          <a:p>
            <a:r>
              <a:rPr lang="ru-RU" dirty="0"/>
              <a:t>7. За правильный подробный, исчерпывающий ответ команда  получает денежное вознаграждение в банке в размере 100 умов.</a:t>
            </a:r>
          </a:p>
          <a:p>
            <a:r>
              <a:rPr lang="ru-RU" dirty="0"/>
              <a:t>8. Если команда  неверно ответила на поставленный вопрос, то она выплачивает в банк штраф в сумме 100 </a:t>
            </a:r>
            <a:r>
              <a:rPr lang="ru-RU" dirty="0" smtClean="0"/>
              <a:t>умов, </a:t>
            </a:r>
            <a:r>
              <a:rPr lang="ru-RU" dirty="0"/>
              <a:t>а этот вопрос снимается с торгов и может быть поставлен в конце тура для повторной продажи. Деньги, выплаченные за этот вопрос, команде  не возвращаются.</a:t>
            </a:r>
          </a:p>
          <a:p>
            <a:r>
              <a:rPr lang="ru-RU" dirty="0"/>
              <a:t>9. За некорректное поведение на аукционе штраф 100 </a:t>
            </a:r>
            <a:r>
              <a:rPr lang="ru-RU" dirty="0" smtClean="0"/>
              <a:t>умов  </a:t>
            </a:r>
            <a:r>
              <a:rPr lang="ru-RU" dirty="0"/>
              <a:t>(некорректность поведения оценивается ведущим аукциона).</a:t>
            </a:r>
          </a:p>
          <a:p>
            <a:r>
              <a:rPr lang="ru-RU" dirty="0"/>
              <a:t>10. Правильность ответа определяет ведущий аукциона.</a:t>
            </a:r>
          </a:p>
          <a:p>
            <a:pPr algn="ctr"/>
            <a:endParaRPr lang="ru-RU" sz="3600" b="1" i="1" dirty="0" smtClean="0">
              <a:solidFill>
                <a:srgbClr val="08504F"/>
              </a:solidFill>
            </a:endParaRPr>
          </a:p>
        </p:txBody>
      </p:sp>
      <p:sp>
        <p:nvSpPr>
          <p:cNvPr id="3" name="Нашивка 2">
            <a:hlinkClick r:id="" action="ppaction://hlinkshowjump?jump=nextslide"/>
          </p:cNvPr>
          <p:cNvSpPr/>
          <p:nvPr/>
        </p:nvSpPr>
        <p:spPr>
          <a:xfrm>
            <a:off x="11179542" y="6406770"/>
            <a:ext cx="437431" cy="386837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87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195911" y="25661"/>
            <a:ext cx="8038406" cy="6832337"/>
            <a:chOff x="195897" y="334850"/>
            <a:chExt cx="6773039" cy="6259132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95897" y="334850"/>
              <a:ext cx="6619741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49196" y="334851"/>
              <a:ext cx="661974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7938656" y="1837113"/>
            <a:ext cx="3675760" cy="34165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223" y="6283871"/>
            <a:ext cx="35661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Что такое благотворительность? </a:t>
            </a:r>
            <a:endParaRPr lang="ru-RU" sz="1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27045" y="273118"/>
            <a:ext cx="728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132" y="1437906"/>
            <a:ext cx="73650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Что такое духовные ценности? </a:t>
            </a:r>
            <a:endParaRPr lang="ru-RU" sz="1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73659" y="3202530"/>
            <a:ext cx="38598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/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/>
            <a:endParaRPr lang="ru-RU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/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0819" y="2238494"/>
            <a:ext cx="4553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Назовите духовные ценности российского народа </a:t>
            </a:r>
            <a:endParaRPr lang="ru-RU" sz="1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5035" y="1837113"/>
            <a:ext cx="1915936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Лот №2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073702" y="2619661"/>
            <a:ext cx="1915936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Лот №3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094179"/>
              </p:ext>
            </p:extLst>
          </p:nvPr>
        </p:nvGraphicFramePr>
        <p:xfrm>
          <a:off x="293520" y="3441829"/>
          <a:ext cx="7141726" cy="2240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2410"/>
                <a:gridCol w="5489316"/>
              </a:tblGrid>
              <a:tr h="3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 panose="02040503050406030204" pitchFamily="18" charset="0"/>
                        </a:rPr>
                        <a:t>Общечеловеческие ценности</a:t>
                      </a:r>
                      <a:endParaRPr lang="ru-RU" sz="1000" dirty="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 panose="02040503050406030204" pitchFamily="18" charset="0"/>
                        </a:rPr>
                        <a:t>определение</a:t>
                      </a:r>
                      <a:endParaRPr lang="ru-RU" sz="1000" dirty="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 panose="02040503050406030204" pitchFamily="18" charset="0"/>
                        </a:rPr>
                        <a:t>свобода</a:t>
                      </a:r>
                      <a:endParaRPr lang="ru-RU" sz="1000" dirty="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 panose="02040503050406030204" pitchFamily="18" charset="0"/>
                        </a:rPr>
                        <a:t>А) Моральное правило, регулирующее отношение между людьми </a:t>
                      </a:r>
                      <a:endParaRPr lang="ru-RU" sz="1000" dirty="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mbria" panose="02040503050406030204" pitchFamily="18" charset="0"/>
                        </a:rPr>
                        <a:t>отзывчивость</a:t>
                      </a:r>
                      <a:endParaRPr lang="ru-RU" sz="100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 panose="02040503050406030204" pitchFamily="18" charset="0"/>
                        </a:rPr>
                        <a:t>Б) готовность помочь как родным, так и посторонним людям, проявить снисхождение к ним из сострадания, сердечного участия.</a:t>
                      </a:r>
                      <a:endParaRPr lang="ru-RU" sz="1000" dirty="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mbria" panose="02040503050406030204" pitchFamily="18" charset="0"/>
                        </a:rPr>
                        <a:t>справедливость</a:t>
                      </a:r>
                      <a:endParaRPr lang="ru-RU" sz="100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  <a:latin typeface="Cambria" panose="02040503050406030204" pitchFamily="18" charset="0"/>
                        </a:rPr>
                        <a:t>В) это не праздность, а возможность располагать своим временем и. выбирать себе род занятий, право выбора. </a:t>
                      </a:r>
                      <a:endParaRPr lang="ru-RU" sz="1000" dirty="0">
                        <a:latin typeface="Cambria" panose="020405030504060302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mbria" panose="02040503050406030204" pitchFamily="18" charset="0"/>
                        </a:rPr>
                        <a:t>милосердие</a:t>
                      </a:r>
                      <a:endParaRPr lang="ru-RU" sz="100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 panose="02040503050406030204" pitchFamily="18" charset="0"/>
                        </a:rPr>
                        <a:t>Г) способность проявлять уважительное и доброжелательное отношение к другому образу жизни, убеждениям, верованиям, мнениям, традициям, привычкам, поведению и недостаткам людей.</a:t>
                      </a:r>
                      <a:endParaRPr lang="ru-RU" sz="1000" dirty="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 panose="02040503050406030204" pitchFamily="18" charset="0"/>
                        </a:rPr>
                        <a:t>терпимость</a:t>
                      </a:r>
                      <a:endParaRPr lang="ru-RU" sz="1000" dirty="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mbria" panose="02040503050406030204" pitchFamily="18" charset="0"/>
                        </a:rPr>
                        <a:t>Д) это способность легко откликаться на что-либо, готовность помочь, сочувственно относиться к другим.</a:t>
                      </a:r>
                      <a:endParaRPr lang="ru-RU" sz="1000" dirty="0">
                        <a:effectLst/>
                        <a:latin typeface="Cambria" panose="020405030504060302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41" name="Rectangle 3"/>
          <p:cNvSpPr>
            <a:spLocks noChangeArrowheads="1"/>
          </p:cNvSpPr>
          <p:nvPr/>
        </p:nvSpPr>
        <p:spPr bwMode="auto">
          <a:xfrm>
            <a:off x="298223" y="2998164"/>
            <a:ext cx="7289560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3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Установите соответствие между понятиями общечеловеческих ценностей  и их определениями</a:t>
            </a:r>
            <a:endParaRPr kumimoji="0" lang="ru-RU" altLang="ru-RU" sz="13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398635" y="5865820"/>
            <a:ext cx="1915936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Лот №4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028573" y="1077466"/>
            <a:ext cx="1915936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Лот №1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78924" y="714664"/>
            <a:ext cx="4081549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Стартовая цена 100 умов</a:t>
            </a:r>
            <a:endParaRPr lang="ru-RU" sz="14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86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22" grpId="0"/>
      <p:bldP spid="6" grpId="0" animBg="1"/>
      <p:bldP spid="42" grpId="0" animBg="1"/>
      <p:bldP spid="41" grpId="0"/>
      <p:bldP spid="45" grpId="0" animBg="1"/>
      <p:bldP spid="4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-83127"/>
            <a:ext cx="8312983" cy="7691960"/>
            <a:chOff x="321972" y="334851"/>
            <a:chExt cx="6646964" cy="6259132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21972" y="334851"/>
              <a:ext cx="6619741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49196" y="334851"/>
              <a:ext cx="661974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7938656" y="1837113"/>
            <a:ext cx="3675760" cy="34165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0697" y="6392284"/>
            <a:ext cx="29630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Кто такие </a:t>
            </a:r>
            <a:r>
              <a:rPr lang="ru-RU" sz="1400" b="1" dirty="0" err="1" smtClean="0">
                <a:solidFill>
                  <a:srgbClr val="FFFF00"/>
                </a:solidFill>
                <a:latin typeface="Cambria" panose="02040503050406030204" pitchFamily="18" charset="0"/>
              </a:rPr>
              <a:t>благополучатели</a:t>
            </a:r>
            <a:r>
              <a:rPr lang="ru-RU" sz="1400" dirty="0" smtClean="0"/>
              <a:t> </a:t>
            </a:r>
            <a:r>
              <a:rPr lang="ru-RU" sz="14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? </a:t>
            </a:r>
            <a:endParaRPr lang="ru-RU" sz="1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98391" y="846697"/>
            <a:ext cx="728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5853" y="2087524"/>
            <a:ext cx="7365077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Уникальный феномен культурного, природного или смешанного характера, представляющий собой ценность для разных отраслей знания (археология, антропология, история, этнография и т.д.), а также являющийся шедевром в эстетическом плане – это… </a:t>
            </a:r>
            <a:endParaRPr lang="ru-RU" sz="13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5853" y="3674083"/>
            <a:ext cx="7298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Имя этого человека стало нарицательным. Покровитель поэтов, </a:t>
            </a:r>
            <a:r>
              <a:rPr lang="ru-RU" sz="14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ближайший </a:t>
            </a:r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друг и советник императора Августа. Кто эт</a:t>
            </a:r>
            <a:r>
              <a:rPr lang="ru-RU" sz="1400" dirty="0">
                <a:solidFill>
                  <a:srgbClr val="FFFF00"/>
                </a:solidFill>
                <a:latin typeface="Cambria" panose="02040503050406030204" pitchFamily="18" charset="0"/>
              </a:rPr>
              <a:t>о?</a:t>
            </a:r>
            <a:endParaRPr lang="ru-RU" sz="14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57697" y="3020683"/>
            <a:ext cx="1915936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Лот №6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507896" y="4296918"/>
            <a:ext cx="1915936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Лот №7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41" name="Rectangle 3"/>
          <p:cNvSpPr>
            <a:spLocks noChangeArrowheads="1"/>
          </p:cNvSpPr>
          <p:nvPr/>
        </p:nvSpPr>
        <p:spPr bwMode="auto">
          <a:xfrm>
            <a:off x="125513" y="4958507"/>
            <a:ext cx="757906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Как называется благотворительное заведение, предназначенное для </a:t>
            </a:r>
            <a:r>
              <a:rPr lang="ru-RU" sz="14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содержания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 </a:t>
            </a:r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нетрудоспособных лиц (престарелых, инвалидов, больных), буквально  </a:t>
            </a:r>
            <a:r>
              <a:rPr lang="ru-RU" sz="14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означающее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 </a:t>
            </a:r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«ради Бога»? </a:t>
            </a:r>
            <a:endParaRPr kumimoji="0" lang="ru-RU" altLang="ru-RU" sz="13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" panose="02040503050406030204" pitchFamily="18" charset="0"/>
              <a:ea typeface="Cambria Math" panose="02040503050406030204" pitchFamily="18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57697" y="5868160"/>
            <a:ext cx="1915936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Лот №8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07896" y="1750682"/>
            <a:ext cx="1915936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smtClean="0">
                <a:latin typeface="Cambria" panose="02040503050406030204" pitchFamily="18" charset="0"/>
              </a:rPr>
              <a:t>Лот №6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71823" y="1218400"/>
            <a:ext cx="2881821" cy="336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Стартовая цена </a:t>
            </a:r>
            <a:r>
              <a:rPr lang="ru-RU" sz="1400" b="1" smtClean="0">
                <a:latin typeface="Cambria" panose="02040503050406030204" pitchFamily="18" charset="0"/>
              </a:rPr>
              <a:t>100 умов</a:t>
            </a:r>
            <a:endParaRPr lang="ru-RU" sz="14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08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22" grpId="0"/>
      <p:bldP spid="6" grpId="0" animBg="1"/>
      <p:bldP spid="42" grpId="0" animBg="1"/>
      <p:bldP spid="41" grpId="0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66503" y="399736"/>
            <a:ext cx="6646964" cy="6259132"/>
            <a:chOff x="321972" y="334851"/>
            <a:chExt cx="6646964" cy="6259132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21972" y="334851"/>
              <a:ext cx="6619741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49196" y="334851"/>
              <a:ext cx="661974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7232074" y="1487979"/>
            <a:ext cx="4382341" cy="37656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Айдар\Desktop\slide_22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" t="27692" r="2307" b="11795"/>
          <a:stretch/>
        </p:blipFill>
        <p:spPr bwMode="auto">
          <a:xfrm>
            <a:off x="982136" y="4107795"/>
            <a:ext cx="4842920" cy="17430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88111" y="6168043"/>
            <a:ext cx="15728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ПАМЯТНИК</a:t>
            </a:r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47407" y="572376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II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28392" y="1023495"/>
            <a:ext cx="4550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ОБЪЕКТЫ И ПАМЯТНИКИ </a:t>
            </a:r>
            <a:endParaRPr lang="ru-RU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КУЛЬТУРНОГО </a:t>
            </a:r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ДУХОВНОГО НАСЛЕДИЯ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06318" y="1921809"/>
            <a:ext cx="1194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 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73659" y="3202530"/>
            <a:ext cx="3859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-100 умов</a:t>
            </a:r>
          </a:p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Кто больше?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37555" y="2574564"/>
            <a:ext cx="2214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Разгадайте ребус </a:t>
            </a:r>
          </a:p>
        </p:txBody>
      </p:sp>
    </p:spTree>
    <p:extLst>
      <p:ext uri="{BB962C8B-B14F-4D97-AF65-F5344CB8AC3E}">
        <p14:creationId xmlns:p14="http://schemas.microsoft.com/office/powerpoint/2010/main" val="259924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7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5749" y="62604"/>
            <a:ext cx="8880764" cy="6785036"/>
            <a:chOff x="321972" y="334851"/>
            <a:chExt cx="6763022" cy="6259132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21972" y="334851"/>
              <a:ext cx="6619741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49196" y="334851"/>
              <a:ext cx="661974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65254" y="475439"/>
              <a:ext cx="661974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8919555" y="1921809"/>
            <a:ext cx="2694859" cy="26501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75995" y="289743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II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609" y="774113"/>
            <a:ext cx="7506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ОБЪЕКТЫ И ПАМЯТНИКИ  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КУЛЬТУРНОГО И ДУХОВНОГО НАСЛЕДИЯ 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07680" y="1622551"/>
            <a:ext cx="1194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 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36823" y="2125677"/>
            <a:ext cx="2536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Ответьте на вопрос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75021" y="2712079"/>
            <a:ext cx="3859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-200 умов</a:t>
            </a:r>
          </a:p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Кто больше?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0328" y="3455122"/>
            <a:ext cx="76560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Какие  храмы Ровеньского района являются  памятниками  культуры и объектами культурного наследия?</a:t>
            </a:r>
            <a:endParaRPr lang="ru-RU" b="1" dirty="0">
              <a:solidFill>
                <a:srgbClr val="FFFF00"/>
              </a:solidFill>
              <a:latin typeface="Cambria" panose="02040503050406030204" pitchFamily="18" charset="0"/>
            </a:endParaRPr>
          </a:p>
        </p:txBody>
      </p:sp>
      <p:pic>
        <p:nvPicPr>
          <p:cNvPr id="2050" name="Picture 2" descr="http://rukit.bel.muzkult.ru/media/2018/07/31/1225023106/image_image_8540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31" y="4224597"/>
            <a:ext cx="2567556" cy="202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rovenskoe.blagochin.ru/files/2021/08/IMG_82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066" y="4224597"/>
            <a:ext cx="2646836" cy="1951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7" descr="http://rovenskoe.blagochin.ru/files/2021/08/16891_20110407_015201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1" r="3852"/>
          <a:stretch/>
        </p:blipFill>
        <p:spPr bwMode="auto">
          <a:xfrm>
            <a:off x="5786870" y="4192368"/>
            <a:ext cx="2568633" cy="20162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341166" y="6334688"/>
            <a:ext cx="2286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Петро-Павловский </a:t>
            </a:r>
            <a:r>
              <a:rPr lang="ru-RU" sz="14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храм</a:t>
            </a:r>
          </a:p>
          <a:p>
            <a:pPr algn="ctr"/>
            <a:r>
              <a:rPr lang="ru-RU" sz="14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 </a:t>
            </a:r>
            <a:r>
              <a:rPr lang="ru-RU" sz="1400" b="1" dirty="0">
                <a:solidFill>
                  <a:srgbClr val="FFFF00"/>
                </a:solidFill>
                <a:latin typeface="Cambria" panose="02040503050406030204" pitchFamily="18" charset="0"/>
              </a:rPr>
              <a:t>с. Ивановка </a:t>
            </a:r>
            <a:endParaRPr lang="ru-RU" sz="1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305967" y="6329536"/>
            <a:ext cx="2124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Свято-Троицкий  храм</a:t>
            </a:r>
          </a:p>
          <a:p>
            <a:pPr algn="ctr"/>
            <a:r>
              <a:rPr lang="ru-RU" sz="14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 п. Ровеньки</a:t>
            </a:r>
            <a:endParaRPr lang="ru-RU" sz="1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813498" y="6324384"/>
            <a:ext cx="303929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3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Храм Святителя Тихона Задонского</a:t>
            </a:r>
          </a:p>
          <a:p>
            <a:pPr algn="ctr"/>
            <a:r>
              <a:rPr lang="ru-RU" sz="13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С. Нижняя Серебрянка</a:t>
            </a:r>
            <a:endParaRPr lang="ru-RU" sz="13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3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22" grpId="0"/>
      <p:bldP spid="18" grpId="0"/>
      <p:bldP spid="21" grpId="0"/>
      <p:bldP spid="29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29246" y="-204269"/>
            <a:ext cx="8880764" cy="6987453"/>
            <a:chOff x="321972" y="334851"/>
            <a:chExt cx="6763022" cy="6259132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21972" y="334851"/>
              <a:ext cx="6619741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49196" y="334851"/>
              <a:ext cx="661974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65254" y="475439"/>
              <a:ext cx="661974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20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8699119" y="1921809"/>
            <a:ext cx="2915296" cy="26501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75996" y="572376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II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5143" y="1023495"/>
            <a:ext cx="7506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ОБЪЕКТЫ И ПАМЯТНИКИ  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КУЛЬТУРНОГО И ДУХОВНОГО НАСЛЕДИЯ 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72926" y="1576339"/>
            <a:ext cx="1194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3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49669" y="2106670"/>
            <a:ext cx="2536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Ответьте на вопрос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33159" y="2562896"/>
            <a:ext cx="594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-300 умов.  Кто больше?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8889" y="3066108"/>
            <a:ext cx="76560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Центр этого города  занесён в список Всемирного наследия, так как на его территории находится около 140 объектов культурного наследия, представляющих все архитектурные стили России за последние пять столетий, какой это город?</a:t>
            </a:r>
          </a:p>
        </p:txBody>
      </p:sp>
      <p:pic>
        <p:nvPicPr>
          <p:cNvPr id="20" name="Рисунок 19" descr="C:\Users\Айдар\Desktop\1170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810" y="3929149"/>
            <a:ext cx="2590800" cy="259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548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22" grpId="0"/>
      <p:bldP spid="18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2742833" y="60179"/>
            <a:ext cx="11474397" cy="6775394"/>
            <a:chOff x="-1473273" y="528454"/>
            <a:chExt cx="8738167" cy="6259132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630808" y="528454"/>
              <a:ext cx="6619740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1971" y="5284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1473273" y="1150362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9096" y="6119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5154" y="748469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8699119" y="1921809"/>
            <a:ext cx="2915296" cy="26501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89898" y="257478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II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607" y="626810"/>
            <a:ext cx="7506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МЕЦЕНАТЫ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96271" y="1037462"/>
            <a:ext cx="10807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4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7061" y="1334035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1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</a:t>
            </a:r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00 умов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 Кто больше?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916" y="1820364"/>
            <a:ext cx="781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Перед вами изображения картин известных русских художников,   что и кто их объединяет?</a:t>
            </a:r>
          </a:p>
        </p:txBody>
      </p:sp>
      <p:pic>
        <p:nvPicPr>
          <p:cNvPr id="31" name="Рисунок 30" descr="C:\Users\Светик\Pictures\1024px-Mikhail_Nesterov_00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686" y="2372569"/>
            <a:ext cx="3012957" cy="19661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Рисунок 32" descr="C:\Users\Айдар\Desktop\vasnecov-bogatyri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239" y="2399557"/>
            <a:ext cx="3032760" cy="1939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Рисунок 33" descr="C:\Users\Светик\Pictures\800px-Vasnetsov_Alenushka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687" y="4421529"/>
            <a:ext cx="2942730" cy="2414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Рисунок 36" descr="Девочка с персиками 1887 г.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261" y="4421529"/>
            <a:ext cx="2951737" cy="2436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316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8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30516" y="25219"/>
            <a:ext cx="9116998" cy="6832782"/>
            <a:chOff x="321971" y="475439"/>
            <a:chExt cx="6942923" cy="631214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38775" y="528454"/>
              <a:ext cx="6619740" cy="6259132"/>
            </a:xfrm>
            <a:prstGeom prst="rect">
              <a:avLst/>
            </a:prstGeom>
            <a:solidFill>
              <a:srgbClr val="0070C0"/>
            </a:solidFill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1971" y="5284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13038" y="475439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9096" y="611954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5154" y="748469"/>
              <a:ext cx="6619740" cy="140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  <a:p>
              <a:pPr algn="ctr"/>
              <a:endParaRPr lang="ru-RU" sz="1600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endPara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11614415" y="2562896"/>
            <a:ext cx="468301" cy="1455312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Айдар\Desktop\martelletto-e-scale-della-tenuta-di-owl-judge-493749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27"/>
          <a:stretch/>
        </p:blipFill>
        <p:spPr bwMode="auto">
          <a:xfrm>
            <a:off x="8699119" y="1921809"/>
            <a:ext cx="2915296" cy="26501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89898" y="257478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II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ТУР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609" y="765801"/>
            <a:ext cx="7506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МЕЦЕНАТЫ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96272" y="1443107"/>
            <a:ext cx="10807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 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46005" y="1756539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100 умов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 Кто больше?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014" y="2153280"/>
            <a:ext cx="7813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Назовите первого  мецената  в истории России, учредителя художественной школы, в которую принимали всех талантливых детей, вне зависимости от их происхождения и сословия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953601" y="5709912"/>
            <a:ext cx="51305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Стартовая цена </a:t>
            </a:r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100 умов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Кто больше?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61217" y="5378845"/>
            <a:ext cx="10807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 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0688" y="4138335"/>
            <a:ext cx="7813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13 апреля отмечается замечательный праздник – День благотворителя и мецената в России. Дата приурочена ко дню рождения Гая Мецената, Инициатором праздника стал Эрмитаж в лице его директора М. Пиотровского. Этот день получил и второе название … Какое?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283290" y="3289077"/>
            <a:ext cx="10807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 № 2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2916" y="6048466"/>
            <a:ext cx="781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Меценат,  инициатор и организатор научной экспедиции по изучению Камчатки, на которую пожертвовал 200 000 рублей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82405" y="3679654"/>
            <a:ext cx="44017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Стартовая цена </a:t>
            </a:r>
            <a:r>
              <a:rPr lang="ru-RU" sz="1600" b="1" i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100 умов. </a:t>
            </a:r>
            <a:r>
              <a:rPr lang="ru-RU" sz="1600" b="1" i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Кто больше?</a:t>
            </a:r>
            <a:endParaRPr lang="ru-RU" sz="1600" b="1" i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05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8" grpId="0"/>
      <p:bldP spid="6" grpId="0"/>
      <p:bldP spid="24" grpId="0"/>
      <p:bldP spid="26" grpId="0"/>
      <p:bldP spid="27" grpId="0"/>
      <p:bldP spid="35" grpId="0"/>
      <p:bldP spid="36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1461</TotalTime>
  <Words>1023</Words>
  <Application>Microsoft Office PowerPoint</Application>
  <PresentationFormat>Произвольный</PresentationFormat>
  <Paragraphs>243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Номинация «Современный урок» (ОДНКНР)   УРОК –АУКЦИОН «Как сохранить духовные ценности России»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Айдар</cp:lastModifiedBy>
  <cp:revision>162</cp:revision>
  <dcterms:created xsi:type="dcterms:W3CDTF">2021-08-19T15:46:32Z</dcterms:created>
  <dcterms:modified xsi:type="dcterms:W3CDTF">2021-12-13T21:49:36Z</dcterms:modified>
</cp:coreProperties>
</file>