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sldIdLst>
    <p:sldId id="256" r:id="rId2"/>
    <p:sldId id="276" r:id="rId3"/>
    <p:sldId id="271" r:id="rId4"/>
    <p:sldId id="258" r:id="rId5"/>
    <p:sldId id="259" r:id="rId6"/>
    <p:sldId id="261" r:id="rId7"/>
    <p:sldId id="262" r:id="rId8"/>
    <p:sldId id="263" r:id="rId9"/>
    <p:sldId id="264" r:id="rId10"/>
    <p:sldId id="265" r:id="rId11"/>
    <p:sldId id="267" r:id="rId12"/>
    <p:sldId id="268" r:id="rId13"/>
    <p:sldId id="269" r:id="rId14"/>
    <p:sldId id="266" r:id="rId15"/>
    <p:sldId id="272" r:id="rId16"/>
    <p:sldId id="273" r:id="rId1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3" d="100"/>
          <a:sy n="53" d="100"/>
        </p:scale>
        <p:origin x="-1554"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Подзаголовок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Заголовок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ru-RU" smtClean="0"/>
              <a:t>Образец заголовка</a:t>
            </a:r>
            <a:endParaRPr kumimoji="0" lang="en-US"/>
          </a:p>
        </p:txBody>
      </p:sp>
      <p:cxnSp>
        <p:nvCxnSpPr>
          <p:cNvPr id="8" name="Прямая соединительная линия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Овал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Дата 14"/>
          <p:cNvSpPr>
            <a:spLocks noGrp="1"/>
          </p:cNvSpPr>
          <p:nvPr>
            <p:ph type="dt" sz="half" idx="10"/>
          </p:nvPr>
        </p:nvSpPr>
        <p:spPr/>
        <p:txBody>
          <a:bodyPr/>
          <a:lstStyle/>
          <a:p>
            <a:fld id="{9019D257-DD94-4677-8E28-57CAF97303E8}" type="datetimeFigureOut">
              <a:rPr lang="ru-RU" smtClean="0"/>
              <a:t>04.04.2020</a:t>
            </a:fld>
            <a:endParaRPr lang="ru-RU"/>
          </a:p>
        </p:txBody>
      </p:sp>
      <p:sp>
        <p:nvSpPr>
          <p:cNvPr id="16" name="Номер слайда 15"/>
          <p:cNvSpPr>
            <a:spLocks noGrp="1"/>
          </p:cNvSpPr>
          <p:nvPr>
            <p:ph type="sldNum" sz="quarter" idx="11"/>
          </p:nvPr>
        </p:nvSpPr>
        <p:spPr/>
        <p:txBody>
          <a:bodyPr/>
          <a:lstStyle/>
          <a:p>
            <a:fld id="{6B6E4176-D8B1-4BCB-A451-B064AA2C7249}" type="slidenum">
              <a:rPr lang="ru-RU" smtClean="0"/>
              <a:t>‹#›</a:t>
            </a:fld>
            <a:endParaRPr lang="ru-RU"/>
          </a:p>
        </p:txBody>
      </p:sp>
      <p:sp>
        <p:nvSpPr>
          <p:cNvPr id="17" name="Нижний колонтитул 16"/>
          <p:cNvSpPr>
            <a:spLocks noGrp="1"/>
          </p:cNvSpPr>
          <p:nvPr>
            <p:ph type="ftr" sz="quarter" idx="12"/>
          </p:nvPr>
        </p:nvSpPr>
        <p:spPr/>
        <p:txBody>
          <a:bodyPr/>
          <a:lstStyle/>
          <a:p>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9019D257-DD94-4677-8E28-57CAF97303E8}" type="datetimeFigureOut">
              <a:rPr lang="ru-RU" smtClean="0"/>
              <a:t>04.04.2020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B6E4176-D8B1-4BCB-A451-B064AA2C7249}"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9019D257-DD94-4677-8E28-57CAF97303E8}" type="datetimeFigureOut">
              <a:rPr lang="ru-RU" smtClean="0"/>
              <a:t>04.04.2020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B6E4176-D8B1-4BCB-A451-B064AA2C7249}"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9" name="Объект 8"/>
          <p:cNvSpPr>
            <a:spLocks noGrp="1"/>
          </p:cNvSpPr>
          <p:nvPr>
            <p:ph idx="1"/>
          </p:nvPr>
        </p:nvSpPr>
        <p:spPr>
          <a:xfrm>
            <a:off x="457200" y="1524000"/>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4" name="Дата 13"/>
          <p:cNvSpPr>
            <a:spLocks noGrp="1"/>
          </p:cNvSpPr>
          <p:nvPr>
            <p:ph type="dt" sz="half" idx="14"/>
          </p:nvPr>
        </p:nvSpPr>
        <p:spPr/>
        <p:txBody>
          <a:bodyPr/>
          <a:lstStyle/>
          <a:p>
            <a:fld id="{9019D257-DD94-4677-8E28-57CAF97303E8}" type="datetimeFigureOut">
              <a:rPr lang="ru-RU" smtClean="0"/>
              <a:t>04.04.2020</a:t>
            </a:fld>
            <a:endParaRPr lang="ru-RU"/>
          </a:p>
        </p:txBody>
      </p:sp>
      <p:sp>
        <p:nvSpPr>
          <p:cNvPr id="15" name="Номер слайда 14"/>
          <p:cNvSpPr>
            <a:spLocks noGrp="1"/>
          </p:cNvSpPr>
          <p:nvPr>
            <p:ph type="sldNum" sz="quarter" idx="15"/>
          </p:nvPr>
        </p:nvSpPr>
        <p:spPr/>
        <p:txBody>
          <a:bodyPr/>
          <a:lstStyle>
            <a:lvl1pPr algn="ctr">
              <a:defRPr/>
            </a:lvl1pPr>
          </a:lstStyle>
          <a:p>
            <a:fld id="{6B6E4176-D8B1-4BCB-A451-B064AA2C7249}" type="slidenum">
              <a:rPr lang="ru-RU" smtClean="0"/>
              <a:t>‹#›</a:t>
            </a:fld>
            <a:endParaRPr lang="ru-RU"/>
          </a:p>
        </p:txBody>
      </p:sp>
      <p:sp>
        <p:nvSpPr>
          <p:cNvPr id="16" name="Нижний колонтитул 15"/>
          <p:cNvSpPr>
            <a:spLocks noGrp="1"/>
          </p:cNvSpPr>
          <p:nvPr>
            <p:ph type="ftr" sz="quarter" idx="16"/>
          </p:nvPr>
        </p:nvSpPr>
        <p:spPr/>
        <p:txBody>
          <a:bodyPr/>
          <a:lstStyle/>
          <a:p>
            <a:endParaRPr lang="ru-RU"/>
          </a:p>
        </p:txBody>
      </p:sp>
      <p:sp>
        <p:nvSpPr>
          <p:cNvPr id="17" name="Заголовок 16"/>
          <p:cNvSpPr>
            <a:spLocks noGrp="1"/>
          </p:cNvSpPr>
          <p:nvPr>
            <p:ph type="title"/>
          </p:nvPr>
        </p:nvSpPr>
        <p:spPr/>
        <p:txBody>
          <a:bodyPr rtlCol="0" anchor="b" anchorCtr="0"/>
          <a:lstStyle/>
          <a:p>
            <a:r>
              <a:rPr kumimoji="0" lang="ru-RU" smtClean="0"/>
              <a:t>Образец заголовка</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fld id="{9019D257-DD94-4677-8E28-57CAF97303E8}" type="datetimeFigureOut">
              <a:rPr lang="ru-RU" smtClean="0"/>
              <a:t>04.04.2020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B6E4176-D8B1-4BCB-A451-B064AA2C7249}" type="slidenum">
              <a:rPr lang="ru-RU" smtClean="0"/>
              <a:t>‹#›</a:t>
            </a:fld>
            <a:endParaRPr lang="ru-RU"/>
          </a:p>
        </p:txBody>
      </p:sp>
      <p:sp>
        <p:nvSpPr>
          <p:cNvPr id="2" name="Заголовок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cxnSp>
        <p:nvCxnSpPr>
          <p:cNvPr id="7" name="Прямая соединительная линия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Дата 4"/>
          <p:cNvSpPr>
            <a:spLocks noGrp="1"/>
          </p:cNvSpPr>
          <p:nvPr>
            <p:ph type="dt" sz="half" idx="10"/>
          </p:nvPr>
        </p:nvSpPr>
        <p:spPr/>
        <p:txBody>
          <a:bodyPr/>
          <a:lstStyle/>
          <a:p>
            <a:fld id="{9019D257-DD94-4677-8E28-57CAF97303E8}" type="datetimeFigureOut">
              <a:rPr lang="ru-RU" smtClean="0"/>
              <a:t>04.04.2020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B6E4176-D8B1-4BCB-A451-B064AA2C7249}" type="slidenum">
              <a:rPr lang="ru-RU" smtClean="0"/>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11" name="Объект 10"/>
          <p:cNvSpPr>
            <a:spLocks noGrp="1"/>
          </p:cNvSpPr>
          <p:nvPr>
            <p:ph sz="half" idx="1"/>
          </p:nvPr>
        </p:nvSpPr>
        <p:spPr>
          <a:xfrm>
            <a:off x="457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Объект 12"/>
          <p:cNvSpPr>
            <a:spLocks noGrp="1"/>
          </p:cNvSpPr>
          <p:nvPr>
            <p:ph sz="half" idx="2"/>
          </p:nvPr>
        </p:nvSpPr>
        <p:spPr>
          <a:xfrm>
            <a:off x="4648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9" name="Номер слайда 8"/>
          <p:cNvSpPr>
            <a:spLocks noGrp="1"/>
          </p:cNvSpPr>
          <p:nvPr>
            <p:ph type="sldNum" sz="quarter" idx="12"/>
          </p:nvPr>
        </p:nvSpPr>
        <p:spPr/>
        <p:txBody>
          <a:bodyPr/>
          <a:lstStyle/>
          <a:p>
            <a:fld id="{6B6E4176-D8B1-4BCB-A451-B064AA2C7249}" type="slidenum">
              <a:rPr lang="ru-RU" smtClean="0"/>
              <a:t>‹#›</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7" name="Дата 6"/>
          <p:cNvSpPr>
            <a:spLocks noGrp="1"/>
          </p:cNvSpPr>
          <p:nvPr>
            <p:ph type="dt" sz="half" idx="10"/>
          </p:nvPr>
        </p:nvSpPr>
        <p:spPr/>
        <p:txBody>
          <a:bodyPr/>
          <a:lstStyle/>
          <a:p>
            <a:fld id="{9019D257-DD94-4677-8E28-57CAF97303E8}" type="datetimeFigureOut">
              <a:rPr lang="ru-RU" smtClean="0"/>
              <a:t>04.04.2020</a:t>
            </a:fld>
            <a:endParaRPr lang="ru-RU"/>
          </a:p>
        </p:txBody>
      </p:sp>
      <p:sp>
        <p:nvSpPr>
          <p:cNvPr id="3" name="Текст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32" name="Объект 31"/>
          <p:cNvSpPr>
            <a:spLocks noGrp="1"/>
          </p:cNvSpPr>
          <p:nvPr>
            <p:ph sz="half" idx="2"/>
          </p:nvPr>
        </p:nvSpPr>
        <p:spPr>
          <a:xfrm>
            <a:off x="457200"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4" name="Объект 33"/>
          <p:cNvSpPr>
            <a:spLocks noGrp="1"/>
          </p:cNvSpPr>
          <p:nvPr>
            <p:ph sz="quarter" idx="4"/>
          </p:nvPr>
        </p:nvSpPr>
        <p:spPr>
          <a:xfrm>
            <a:off x="4649788"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 name="Заголовок 1"/>
          <p:cNvSpPr>
            <a:spLocks noGrp="1"/>
          </p:cNvSpPr>
          <p:nvPr>
            <p:ph type="title"/>
          </p:nvPr>
        </p:nvSpPr>
        <p:spPr>
          <a:xfrm>
            <a:off x="457200" y="155448"/>
            <a:ext cx="8229600" cy="1143000"/>
          </a:xfrm>
        </p:spPr>
        <p:txBody>
          <a:bodyPr anchor="b" anchorCtr="0"/>
          <a:lstStyle>
            <a:lvl1pPr>
              <a:defRPr/>
            </a:lvl1pPr>
          </a:lstStyle>
          <a:p>
            <a:r>
              <a:rPr kumimoji="0" lang="ru-RU" smtClean="0"/>
              <a:t>Образец заголовка</a:t>
            </a:r>
            <a:endParaRPr kumimoji="0" lang="en-US"/>
          </a:p>
        </p:txBody>
      </p:sp>
      <p:sp>
        <p:nvSpPr>
          <p:cNvPr id="12" name="Текст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cxnSp>
        <p:nvCxnSpPr>
          <p:cNvPr id="10" name="Прямая соединительная линия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9019D257-DD94-4677-8E28-57CAF97303E8}" type="datetimeFigureOut">
              <a:rPr lang="ru-RU" smtClean="0"/>
              <a:t>04.04.2020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6B6E4176-D8B1-4BCB-A451-B064AA2C7249}" type="slidenum">
              <a:rPr lang="ru-RU" smtClean="0"/>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9019D257-DD94-4677-8E28-57CAF97303E8}" type="datetimeFigureOut">
              <a:rPr lang="ru-RU" smtClean="0"/>
              <a:t>04.04.2020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6B6E4176-D8B1-4BCB-A451-B064AA2C7249}"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9" name="Объект 28"/>
          <p:cNvSpPr>
            <a:spLocks noGrp="1"/>
          </p:cNvSpPr>
          <p:nvPr>
            <p:ph sz="quarter" idx="1"/>
          </p:nvPr>
        </p:nvSpPr>
        <p:spPr>
          <a:xfrm>
            <a:off x="457200" y="457200"/>
            <a:ext cx="6248400" cy="5715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 name="Текст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31" name="Заголовок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8" name="Дата 7"/>
          <p:cNvSpPr>
            <a:spLocks noGrp="1"/>
          </p:cNvSpPr>
          <p:nvPr>
            <p:ph type="dt" sz="half" idx="14"/>
          </p:nvPr>
        </p:nvSpPr>
        <p:spPr/>
        <p:txBody>
          <a:bodyPr/>
          <a:lstStyle/>
          <a:p>
            <a:fld id="{9019D257-DD94-4677-8E28-57CAF97303E8}" type="datetimeFigureOut">
              <a:rPr lang="ru-RU" smtClean="0"/>
              <a:t>04.04.2020</a:t>
            </a:fld>
            <a:endParaRPr lang="ru-RU"/>
          </a:p>
        </p:txBody>
      </p:sp>
      <p:sp>
        <p:nvSpPr>
          <p:cNvPr id="9" name="Номер слайда 8"/>
          <p:cNvSpPr>
            <a:spLocks noGrp="1"/>
          </p:cNvSpPr>
          <p:nvPr>
            <p:ph type="sldNum" sz="quarter" idx="15"/>
          </p:nvPr>
        </p:nvSpPr>
        <p:spPr/>
        <p:txBody>
          <a:bodyPr/>
          <a:lstStyle/>
          <a:p>
            <a:fld id="{6B6E4176-D8B1-4BCB-A451-B064AA2C7249}" type="slidenum">
              <a:rPr lang="ru-RU" smtClean="0"/>
              <a:t>‹#›</a:t>
            </a:fld>
            <a:endParaRPr lang="ru-RU"/>
          </a:p>
        </p:txBody>
      </p:sp>
      <p:sp>
        <p:nvSpPr>
          <p:cNvPr id="10" name="Нижний колонтитул 9"/>
          <p:cNvSpPr>
            <a:spLocks noGrp="1"/>
          </p:cNvSpPr>
          <p:nvPr>
            <p:ph type="ftr" sz="quarter" idx="16"/>
          </p:nvPr>
        </p:nvSpPr>
        <p:spPr/>
        <p:txBody>
          <a:bodyPr/>
          <a:lstStyle/>
          <a:p>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ru-RU" smtClean="0"/>
              <a:t>Вставка рисунка</a:t>
            </a:r>
            <a:endParaRPr kumimoji="0" lang="en-US"/>
          </a:p>
        </p:txBody>
      </p:sp>
      <p:sp>
        <p:nvSpPr>
          <p:cNvPr id="4" name="Текст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8" name="Дата 7"/>
          <p:cNvSpPr>
            <a:spLocks noGrp="1"/>
          </p:cNvSpPr>
          <p:nvPr>
            <p:ph type="dt" sz="half" idx="10"/>
          </p:nvPr>
        </p:nvSpPr>
        <p:spPr/>
        <p:txBody>
          <a:bodyPr/>
          <a:lstStyle/>
          <a:p>
            <a:fld id="{9019D257-DD94-4677-8E28-57CAF97303E8}" type="datetimeFigureOut">
              <a:rPr lang="ru-RU" smtClean="0"/>
              <a:t>04.04.2020</a:t>
            </a:fld>
            <a:endParaRPr lang="ru-RU"/>
          </a:p>
        </p:txBody>
      </p:sp>
      <p:sp>
        <p:nvSpPr>
          <p:cNvPr id="9" name="Номер слайда 8"/>
          <p:cNvSpPr>
            <a:spLocks noGrp="1"/>
          </p:cNvSpPr>
          <p:nvPr>
            <p:ph type="sldNum" sz="quarter" idx="11"/>
          </p:nvPr>
        </p:nvSpPr>
        <p:spPr/>
        <p:txBody>
          <a:bodyPr/>
          <a:lstStyle/>
          <a:p>
            <a:fld id="{6B6E4176-D8B1-4BCB-A451-B064AA2C7249}" type="slidenum">
              <a:rPr lang="ru-RU" smtClean="0"/>
              <a:t>‹#›</a:t>
            </a:fld>
            <a:endParaRPr lang="ru-RU"/>
          </a:p>
        </p:txBody>
      </p:sp>
      <p:sp>
        <p:nvSpPr>
          <p:cNvPr id="10" name="Нижний колонтитул 9"/>
          <p:cNvSpPr>
            <a:spLocks noGrp="1"/>
          </p:cNvSpPr>
          <p:nvPr>
            <p:ph type="ftr" sz="quarter" idx="12"/>
          </p:nvPr>
        </p:nvSpPr>
        <p:spPr/>
        <p:txBody>
          <a:bodyPr/>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Текст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9019D257-DD94-4677-8E28-57CAF97303E8}" type="datetimeFigureOut">
              <a:rPr lang="ru-RU" smtClean="0"/>
              <a:t>04.04.2020</a:t>
            </a:fld>
            <a:endParaRPr lang="ru-RU"/>
          </a:p>
        </p:txBody>
      </p:sp>
      <p:sp>
        <p:nvSpPr>
          <p:cNvPr id="10" name="Нижний колонтитул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ru-RU"/>
          </a:p>
        </p:txBody>
      </p:sp>
      <p:sp>
        <p:nvSpPr>
          <p:cNvPr id="22" name="Номер слайда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6B6E4176-D8B1-4BCB-A451-B064AA2C7249}" type="slidenum">
              <a:rPr lang="ru-RU" smtClean="0"/>
              <a:t>‹#›</a:t>
            </a:fld>
            <a:endParaRPr lang="ru-RU"/>
          </a:p>
        </p:txBody>
      </p:sp>
      <p:sp>
        <p:nvSpPr>
          <p:cNvPr id="5" name="Заголовок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ru-RU" smtClean="0"/>
              <a:t>Образец заголовка</a:t>
            </a:r>
            <a:endParaRPr kumimoji="0" lang="en-US"/>
          </a:p>
        </p:txBody>
      </p:sp>
    </p:spTree>
  </p:cSld>
  <p:clrMap bg1="dk1" tx1="lt1" bg2="dk2"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opacm.bgunb.ru/cgiopac/opacg/opac.exe?arg0=28728&amp;arg1=287287&amp;_searchstr=/opacg/freesearch2.html?iddb=52&amp;value=ID%20BEL\\BIBL\\0001454106&amp;TypeAccess=PayAccess" TargetMode="Externa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opacm.bgunb.ru/cgiopac/opacg/opac.exe?arg0=28728&amp;arg1=287287&amp;_searchstr=/opacg/freesearch2.html?iddb=52&amp;value=ID%20BEL\\BIBL\\0001454106&amp;TypeAccess=PayAccess" TargetMode="Externa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opacm.bgunb.ru/cgiopac/opacg/opac.exe?arg0=28728&amp;arg1=287287&amp;_searchstr=/opacg/freesearch2.html?iddb=52&amp;value=ID%20BEL\\BIBL\\0001454242&amp;TypeAccess=PayAccess" TargetMode="Externa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8" Type="http://schemas.openxmlformats.org/officeDocument/2006/relationships/hyperlink" Target="http://opacm.bgunb.ru/cgiopac/opacg/opac.exe?arg0=28728&amp;arg1=287287&amp;_searchstr=/opacg/freesearch2.html?iddb=52&amp;value=ID%20BEL\\BIBL\\0001454242&amp;TypeAccess=PayAccess" TargetMode="External"/><Relationship Id="rId13" Type="http://schemas.openxmlformats.org/officeDocument/2006/relationships/image" Target="../media/image13.jpeg"/><Relationship Id="rId3" Type="http://schemas.openxmlformats.org/officeDocument/2006/relationships/hyperlink" Target="http://opacm.bgunb.ru/cgiopac/opacg/opac.exe?arg0=28728&amp;arg1=287287&amp;_searchstr=/opacg/freesearch2.html?iddb=52&amp;value=ID%20BEL\\BIBL\\0001212222&amp;TypeAccess=PayAccess" TargetMode="External"/><Relationship Id="rId7" Type="http://schemas.openxmlformats.org/officeDocument/2006/relationships/hyperlink" Target="http://opacm.bgunb.ru/cgiopac/opacg/opac.exe?arg0=28728&amp;arg1=287287&amp;_searchstr=/opacg/freesearch2.html?iddb=52&amp;value=ID%20BEL\\BIBL\\0001454130&amp;TypeAccess=PayAccess" TargetMode="External"/><Relationship Id="rId12" Type="http://schemas.openxmlformats.org/officeDocument/2006/relationships/image" Target="../media/image10.jpeg"/><Relationship Id="rId17" Type="http://schemas.openxmlformats.org/officeDocument/2006/relationships/image" Target="../media/image5.jpeg"/><Relationship Id="rId2" Type="http://schemas.openxmlformats.org/officeDocument/2006/relationships/hyperlink" Target="http://opacm.bgunb.ru/cgiopac/opacg/opac.exe?arg0=28728&amp;arg1=287287&amp;_searchstr=/opacg/freesearch2.html?iddb=52&amp;value=ID%20BEL\\BIBL\\0001211049&amp;TypeAccess=PayAccess" TargetMode="External"/><Relationship Id="rId16" Type="http://schemas.openxmlformats.org/officeDocument/2006/relationships/image" Target="../media/image11.jpeg"/><Relationship Id="rId1" Type="http://schemas.openxmlformats.org/officeDocument/2006/relationships/slideLayout" Target="../slideLayouts/slideLayout8.xml"/><Relationship Id="rId6" Type="http://schemas.openxmlformats.org/officeDocument/2006/relationships/hyperlink" Target="http://opacm.bgunb.ru/cgiopac/opacg/opac.exe?arg0=28728&amp;arg1=287287&amp;_searchstr=/opacg/freesearch2.html?iddb=52&amp;value=ID%20BEL\\BIBL\\0001215704&amp;TypeAccess=PayAccess" TargetMode="External"/><Relationship Id="rId11" Type="http://schemas.openxmlformats.org/officeDocument/2006/relationships/image" Target="../media/image9.jpeg"/><Relationship Id="rId5" Type="http://schemas.openxmlformats.org/officeDocument/2006/relationships/hyperlink" Target="http://opacm.bgunb.ru/cgiopac/opacg/opac.exe?arg0=28728&amp;arg1=287287&amp;_searchstr=/opacg/freesearch2.html?iddb=52&amp;value=ID%20BEL\\BIBL\\0001217297&amp;TypeAccess=PayAccess" TargetMode="External"/><Relationship Id="rId15" Type="http://schemas.openxmlformats.org/officeDocument/2006/relationships/image" Target="../media/image6.jpeg"/><Relationship Id="rId10" Type="http://schemas.openxmlformats.org/officeDocument/2006/relationships/image" Target="../media/image7.jpeg"/><Relationship Id="rId4" Type="http://schemas.openxmlformats.org/officeDocument/2006/relationships/hyperlink" Target="http://opacm.bgunb.ru/cgiopac/opacg/opac.exe?arg0=28728&amp;arg1=287287&amp;_searchstr=/opacg/freesearch2.html?iddb=52&amp;value=ID%20BEL\\BIBL\\0001454106&amp;TypeAccess=PayAccess" TargetMode="External"/><Relationship Id="rId9" Type="http://schemas.openxmlformats.org/officeDocument/2006/relationships/image" Target="../media/image4.jpeg"/><Relationship Id="rId14" Type="http://schemas.openxmlformats.org/officeDocument/2006/relationships/image" Target="../media/image12.jpeg"/></Relationships>
</file>

<file path=ppt/slides/_rels/slide15.xml.rels><?xml version="1.0" encoding="UTF-8" standalone="yes"?>
<Relationships xmlns="http://schemas.openxmlformats.org/package/2006/relationships"><Relationship Id="rId2" Type="http://schemas.openxmlformats.org/officeDocument/2006/relationships/hyperlink" Target="http://www.bgunb.ru/links/belogorie_old_and_modern/culture/holidays_&amp;_festivals/english/white_city.pdf" TargetMode="Externa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8" Type="http://schemas.openxmlformats.org/officeDocument/2006/relationships/hyperlink" Target="http://sitenew.bgunb.ru/ProjectsPage.aspx" TargetMode="External"/><Relationship Id="rId3" Type="http://schemas.openxmlformats.org/officeDocument/2006/relationships/hyperlink" Target="http://sitenew.bgunb.ru/Belogorie/Culture.aspx?id=12&amp;lang=1" TargetMode="External"/><Relationship Id="rId7" Type="http://schemas.openxmlformats.org/officeDocument/2006/relationships/hyperlink" Target="http://paulinrussia.com/Maslenitsa-In-Belgorod-2012.php" TargetMode="External"/><Relationship Id="rId2" Type="http://schemas.openxmlformats.org/officeDocument/2006/relationships/hyperlink" Target="http://www.bgunb.ru/links/belogorie_old_and_modern/culture/holidays_&amp;_festivals/english/white_city.pdf" TargetMode="External"/><Relationship Id="rId1" Type="http://schemas.openxmlformats.org/officeDocument/2006/relationships/slideLayout" Target="../slideLayouts/slideLayout3.xml"/><Relationship Id="rId6" Type="http://schemas.openxmlformats.org/officeDocument/2006/relationships/hyperlink" Target="http://eventsinrussia.com/en/event/17820" TargetMode="External"/><Relationship Id="rId5" Type="http://schemas.openxmlformats.org/officeDocument/2006/relationships/hyperlink" Target="http://paulinrussia.com/All-Seasons-In-Belgorod-2010.php" TargetMode="External"/><Relationship Id="rId4" Type="http://schemas.openxmlformats.org/officeDocument/2006/relationships/hyperlink" Target="http://eventsinrussia.com/en/event/17715"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opacm.bgunb.ru/cgiopac/opacg/opac.exe?arg0=28728&amp;arg1=287287&amp;_searchstr=/opacg/freesearch2.html?iddb=52&amp;value=ID%20BEL\\BIBL\\0001211049&amp;TypeAccess=PayAccess" TargetMode="Externa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opacm.bgunb.ru/cgiopac/opacg/opac.exe?arg0=28728&amp;arg1=287287&amp;_searchstr=/opacg/freesearch2.html?iddb=52&amp;value=ID%20BEL\\BIBL\\0001212222&amp;TypeAccess=PayAccess" TargetMode="Externa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opacm.bgunb.ru/cgiopac/opacg/opac.exe?arg0=28728&amp;arg1=287287&amp;_searchstr=/opacg/freesearch2.html?iddb=52&amp;value=ID%20BEL\\BIBL\\0001217297&amp;TypeAccess=PayAccess" TargetMode="Externa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opacm.bgunb.ru/cgiopac/opacg/opac.exe?arg0=28728&amp;arg1=287287&amp;_searchstr=/opacg/freesearch2.html?iddb=52&amp;value=ID%20BEL\\BIBL\\0001215704&amp;TypeAccess=PayAccess" TargetMode="Externa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opacm.bgunb.ru/cgiopac/opacg/opac.exe?arg0=28728&amp;arg1=287287&amp;_searchstr=/opacg/freesearch2.html?iddb=52&amp;value=ID%20BEL\\BIBL\\0001454130&amp;TypeAccess=PayAccess" TargetMode="Externa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467544" y="3789040"/>
            <a:ext cx="8305800" cy="1143000"/>
          </a:xfrm>
        </p:spPr>
        <p:txBody>
          <a:bodyPr/>
          <a:lstStyle/>
          <a:p>
            <a:r>
              <a:rPr lang="ru-RU" sz="1400" dirty="0" smtClean="0">
                <a:solidFill>
                  <a:srgbClr val="002060"/>
                </a:solidFill>
                <a:latin typeface="Times New Roman" pitchFamily="18" charset="0"/>
                <a:cs typeface="Times New Roman" pitchFamily="18" charset="0"/>
              </a:rPr>
              <a:t>                                                                                                          Подготовила</a:t>
            </a:r>
          </a:p>
          <a:p>
            <a:pPr algn="r"/>
            <a:r>
              <a:rPr lang="ru-RU" sz="1400" dirty="0" smtClean="0">
                <a:solidFill>
                  <a:srgbClr val="002060"/>
                </a:solidFill>
                <a:latin typeface="Times New Roman" pitchFamily="18" charset="0"/>
                <a:cs typeface="Times New Roman" pitchFamily="18" charset="0"/>
              </a:rPr>
              <a:t>                                                                         </a:t>
            </a:r>
            <a:r>
              <a:rPr lang="ru-RU" sz="1400" dirty="0" smtClean="0">
                <a:solidFill>
                  <a:srgbClr val="002060"/>
                </a:solidFill>
                <a:latin typeface="Times New Roman" pitchFamily="18" charset="0"/>
                <a:cs typeface="Times New Roman" pitchFamily="18" charset="0"/>
              </a:rPr>
              <a:t>Литовченко Светлана Петровна</a:t>
            </a:r>
            <a:r>
              <a:rPr lang="ru-RU" sz="1400" dirty="0" smtClean="0">
                <a:solidFill>
                  <a:srgbClr val="002060"/>
                </a:solidFill>
                <a:latin typeface="Times New Roman" pitchFamily="18" charset="0"/>
                <a:cs typeface="Times New Roman" pitchFamily="18" charset="0"/>
              </a:rPr>
              <a:t>, </a:t>
            </a:r>
          </a:p>
          <a:p>
            <a:pPr algn="r"/>
            <a:r>
              <a:rPr lang="ru-RU" sz="1400" dirty="0" smtClean="0">
                <a:solidFill>
                  <a:srgbClr val="002060"/>
                </a:solidFill>
                <a:latin typeface="Times New Roman" pitchFamily="18" charset="0"/>
                <a:cs typeface="Times New Roman" pitchFamily="18" charset="0"/>
              </a:rPr>
              <a:t>учитель английского языка </a:t>
            </a:r>
          </a:p>
          <a:p>
            <a:pPr algn="r"/>
            <a:r>
              <a:rPr lang="ru-RU" sz="1400" dirty="0" smtClean="0">
                <a:solidFill>
                  <a:srgbClr val="002060"/>
                </a:solidFill>
                <a:latin typeface="Times New Roman" pitchFamily="18" charset="0"/>
                <a:cs typeface="Times New Roman" pitchFamily="18" charset="0"/>
              </a:rPr>
              <a:t>МБОУ  «Айдарская СОШ им. Б.Г. Кандыбина»</a:t>
            </a:r>
          </a:p>
          <a:p>
            <a:endParaRPr lang="ru-RU" sz="1400" dirty="0" smtClean="0">
              <a:solidFill>
                <a:srgbClr val="002060"/>
              </a:solidFill>
              <a:latin typeface="Times New Roman" pitchFamily="18" charset="0"/>
              <a:cs typeface="Times New Roman" pitchFamily="18" charset="0"/>
            </a:endParaRPr>
          </a:p>
          <a:p>
            <a:endParaRPr lang="ru-RU" sz="1400" dirty="0">
              <a:solidFill>
                <a:srgbClr val="002060"/>
              </a:solidFill>
              <a:latin typeface="Times New Roman" pitchFamily="18" charset="0"/>
              <a:cs typeface="Times New Roman" pitchFamily="18" charset="0"/>
            </a:endParaRPr>
          </a:p>
          <a:p>
            <a:endParaRPr lang="ru-RU" sz="1400" dirty="0" smtClean="0">
              <a:solidFill>
                <a:srgbClr val="002060"/>
              </a:solidFill>
              <a:latin typeface="Times New Roman" pitchFamily="18" charset="0"/>
              <a:cs typeface="Times New Roman" pitchFamily="18" charset="0"/>
            </a:endParaRPr>
          </a:p>
          <a:p>
            <a:r>
              <a:rPr lang="ru-RU" sz="1400" dirty="0" smtClean="0">
                <a:solidFill>
                  <a:srgbClr val="002060"/>
                </a:solidFill>
                <a:latin typeface="Times New Roman" pitchFamily="18" charset="0"/>
                <a:cs typeface="Times New Roman" pitchFamily="18" charset="0"/>
              </a:rPr>
              <a:t>Айдар 2020г.</a:t>
            </a:r>
            <a:endParaRPr lang="ru-RU" sz="1400" dirty="0">
              <a:solidFill>
                <a:srgbClr val="002060"/>
              </a:solidFill>
              <a:latin typeface="Times New Roman" pitchFamily="18" charset="0"/>
              <a:cs typeface="Times New Roman" pitchFamily="18" charset="0"/>
            </a:endParaRPr>
          </a:p>
        </p:txBody>
      </p:sp>
      <p:sp>
        <p:nvSpPr>
          <p:cNvPr id="2" name="Заголовок 1"/>
          <p:cNvSpPr>
            <a:spLocks noGrp="1"/>
          </p:cNvSpPr>
          <p:nvPr>
            <p:ph type="ctrTitle"/>
          </p:nvPr>
        </p:nvSpPr>
        <p:spPr/>
        <p:txBody>
          <a:bodyPr/>
          <a:lstStyle/>
          <a:p>
            <a:r>
              <a:rPr lang="en-US" dirty="0" smtClean="0">
                <a:solidFill>
                  <a:schemeClr val="accent5">
                    <a:lumMod val="50000"/>
                  </a:schemeClr>
                </a:solidFill>
              </a:rPr>
              <a:t>LOCAL FESTIVALS AND CELIBRATIONS</a:t>
            </a:r>
            <a:endParaRPr lang="ru-RU" dirty="0">
              <a:solidFill>
                <a:schemeClr val="accent5">
                  <a:lumMod val="50000"/>
                </a:schemeClr>
              </a:solidFill>
            </a:endParaRPr>
          </a:p>
        </p:txBody>
      </p:sp>
    </p:spTree>
    <p:extLst>
      <p:ext uri="{BB962C8B-B14F-4D97-AF65-F5344CB8AC3E}">
        <p14:creationId xmlns:p14="http://schemas.microsoft.com/office/powerpoint/2010/main" val="25909745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2000" u="sng" dirty="0" smtClean="0">
                <a:hlinkClick r:id="rId2"/>
              </a:rPr>
              <a:t/>
            </a:r>
            <a:br>
              <a:rPr lang="ru-RU" sz="2000" u="sng" dirty="0" smtClean="0">
                <a:hlinkClick r:id="rId2"/>
              </a:rPr>
            </a:br>
            <a:r>
              <a:rPr lang="en-US" sz="2000" u="sng" dirty="0" smtClean="0">
                <a:hlinkClick r:id="rId2"/>
              </a:rPr>
              <a:t>International Patriotic </a:t>
            </a:r>
            <a:r>
              <a:rPr lang="ru-RU" sz="2000" u="sng" dirty="0" smtClean="0">
                <a:hlinkClick r:id="rId2"/>
              </a:rPr>
              <a:t> </a:t>
            </a:r>
            <a:r>
              <a:rPr lang="en-US" sz="2000" u="sng" dirty="0" smtClean="0">
                <a:hlinkClick r:id="rId2"/>
              </a:rPr>
              <a:t>euro festival ”The Sky Mountains”</a:t>
            </a:r>
            <a:r>
              <a:rPr lang="ru-RU" dirty="0"/>
              <a:t/>
            </a:r>
            <a:br>
              <a:rPr lang="ru-RU" dirty="0"/>
            </a:br>
            <a:endParaRPr lang="ru-RU" dirty="0"/>
          </a:p>
        </p:txBody>
      </p:sp>
      <p:sp>
        <p:nvSpPr>
          <p:cNvPr id="4" name="Текст 3"/>
          <p:cNvSpPr>
            <a:spLocks noGrp="1"/>
          </p:cNvSpPr>
          <p:nvPr>
            <p:ph type="body" sz="half" idx="2"/>
          </p:nvPr>
        </p:nvSpPr>
        <p:spPr/>
        <p:txBody>
          <a:bodyPr/>
          <a:lstStyle/>
          <a:p>
            <a:r>
              <a:rPr lang="en-US" sz="2000" dirty="0">
                <a:solidFill>
                  <a:srgbClr val="FFFF00"/>
                </a:solidFill>
                <a:latin typeface="Times New Roman" pitchFamily="18" charset="0"/>
                <a:cs typeface="Times New Roman" pitchFamily="18" charset="0"/>
              </a:rPr>
              <a:t>Annual festival of ballooning, sport, aviation and sports clubs, held in the city of Belgorod on the Prokhorovka field and in the village of Dubovoye, Belgorod region</a:t>
            </a:r>
            <a:endParaRPr lang="ru-RU" sz="2000" dirty="0">
              <a:solidFill>
                <a:srgbClr val="FFFF00"/>
              </a:solidFill>
              <a:latin typeface="Times New Roman" pitchFamily="18" charset="0"/>
              <a:cs typeface="Times New Roman" pitchFamily="18" charset="0"/>
            </a:endParaRPr>
          </a:p>
          <a:p>
            <a:endParaRPr lang="ru-RU" dirty="0"/>
          </a:p>
        </p:txBody>
      </p:sp>
      <p:pic>
        <p:nvPicPr>
          <p:cNvPr id="5" name="Рисунок 4" descr="International Patriotic euro festival ”The Sky Mountains”"/>
          <p:cNvPicPr>
            <a:picLocks noGrp="1"/>
          </p:cNvPicPr>
          <p:nvPr>
            <p:ph type="pic" idx="1"/>
          </p:nvPr>
        </p:nvPicPr>
        <p:blipFill>
          <a:blip r:embed="rId3">
            <a:extLst>
              <a:ext uri="{28A0092B-C50C-407E-A947-70E740481C1C}">
                <a14:useLocalDpi xmlns:a14="http://schemas.microsoft.com/office/drawing/2010/main" val="0"/>
              </a:ext>
            </a:extLst>
          </a:blip>
          <a:srcRect l="13890" r="13890"/>
          <a:stretch>
            <a:fillRect/>
          </a:stretch>
        </p:blipFill>
        <p:spPr bwMode="auto">
          <a:prstGeom prst="rect">
            <a:avLst/>
          </a:prstGeom>
          <a:noFill/>
          <a:ln>
            <a:noFill/>
          </a:ln>
        </p:spPr>
      </p:pic>
    </p:spTree>
    <p:extLst>
      <p:ext uri="{BB962C8B-B14F-4D97-AF65-F5344CB8AC3E}">
        <p14:creationId xmlns:p14="http://schemas.microsoft.com/office/powerpoint/2010/main" val="11603288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solidFill>
                  <a:schemeClr val="accent4">
                    <a:lumMod val="50000"/>
                  </a:schemeClr>
                </a:solidFill>
              </a:rPr>
              <a:t>International Festival Fair of the </a:t>
            </a:r>
            <a:r>
              <a:rPr lang="ru-RU" dirty="0" smtClean="0">
                <a:solidFill>
                  <a:schemeClr val="accent4">
                    <a:lumMod val="50000"/>
                  </a:schemeClr>
                </a:solidFill>
              </a:rPr>
              <a:t>Orthodox</a:t>
            </a:r>
            <a:r>
              <a:rPr lang="ru-RU" dirty="0">
                <a:solidFill>
                  <a:schemeClr val="accent4">
                    <a:lumMod val="50000"/>
                  </a:schemeClr>
                </a:solidFill>
              </a:rPr>
              <a:t> culture</a:t>
            </a:r>
          </a:p>
        </p:txBody>
      </p:sp>
      <p:sp>
        <p:nvSpPr>
          <p:cNvPr id="3" name="Рисунок 2"/>
          <p:cNvSpPr>
            <a:spLocks noGrp="1"/>
          </p:cNvSpPr>
          <p:nvPr>
            <p:ph type="pic" idx="1"/>
          </p:nvPr>
        </p:nvSpPr>
        <p:spPr>
          <a:xfrm>
            <a:off x="445976" y="548680"/>
            <a:ext cx="6019800" cy="5562600"/>
          </a:xfrm>
        </p:spPr>
      </p:sp>
      <p:sp>
        <p:nvSpPr>
          <p:cNvPr id="4" name="Текст 3"/>
          <p:cNvSpPr>
            <a:spLocks noGrp="1"/>
          </p:cNvSpPr>
          <p:nvPr>
            <p:ph type="body" sz="half" idx="2"/>
          </p:nvPr>
        </p:nvSpPr>
        <p:spPr/>
        <p:txBody>
          <a:bodyPr>
            <a:normAutofit fontScale="92500"/>
          </a:bodyPr>
          <a:lstStyle/>
          <a:p>
            <a:r>
              <a:rPr lang="en-US" sz="2000" dirty="0">
                <a:solidFill>
                  <a:schemeClr val="bg1">
                    <a:lumMod val="95000"/>
                    <a:lumOff val="5000"/>
                  </a:schemeClr>
                </a:solidFill>
              </a:rPr>
              <a:t>The International Festival Fair of the Orthodox Culture represents cultural traditions of the Slavic people, their crafts and national ceremonies.</a:t>
            </a:r>
            <a:endParaRPr lang="ru-RU" sz="2000" dirty="0">
              <a:solidFill>
                <a:schemeClr val="bg1">
                  <a:lumMod val="95000"/>
                  <a:lumOff val="5000"/>
                </a:schemeClr>
              </a:solidFill>
            </a:endParaRPr>
          </a:p>
          <a:p>
            <a:endParaRPr lang="ru-RU" dirty="0"/>
          </a:p>
        </p:txBody>
      </p:sp>
      <p:pic>
        <p:nvPicPr>
          <p:cNvPr id="5" name="Рисунок 4" descr="International Festival Fair of the Orthodox culture"/>
          <p:cNvPicPr/>
          <p:nvPr/>
        </p:nvPicPr>
        <p:blipFill>
          <a:blip r:embed="rId2">
            <a:extLst>
              <a:ext uri="{28A0092B-C50C-407E-A947-70E740481C1C}">
                <a14:useLocalDpi xmlns:a14="http://schemas.microsoft.com/office/drawing/2010/main" val="0"/>
              </a:ext>
            </a:extLst>
          </a:blip>
          <a:srcRect/>
          <a:stretch>
            <a:fillRect/>
          </a:stretch>
        </p:blipFill>
        <p:spPr bwMode="auto">
          <a:xfrm>
            <a:off x="400000" y="548680"/>
            <a:ext cx="6120680" cy="5604665"/>
          </a:xfrm>
          <a:prstGeom prst="rect">
            <a:avLst/>
          </a:prstGeom>
          <a:noFill/>
          <a:ln>
            <a:noFill/>
          </a:ln>
        </p:spPr>
      </p:pic>
    </p:spTree>
    <p:extLst>
      <p:ext uri="{BB962C8B-B14F-4D97-AF65-F5344CB8AC3E}">
        <p14:creationId xmlns:p14="http://schemas.microsoft.com/office/powerpoint/2010/main" val="31203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sz="2400" u="sng" dirty="0">
                <a:hlinkClick r:id="rId2"/>
              </a:rPr>
              <a:t>Pumpkin paradise</a:t>
            </a:r>
            <a:r>
              <a:rPr lang="ru-RU" dirty="0"/>
              <a:t/>
            </a:r>
            <a:br>
              <a:rPr lang="ru-RU" dirty="0"/>
            </a:br>
            <a:endParaRPr lang="ru-RU" dirty="0"/>
          </a:p>
        </p:txBody>
      </p:sp>
      <p:sp>
        <p:nvSpPr>
          <p:cNvPr id="3" name="Рисунок 2"/>
          <p:cNvSpPr>
            <a:spLocks noGrp="1"/>
          </p:cNvSpPr>
          <p:nvPr>
            <p:ph type="pic" idx="1"/>
          </p:nvPr>
        </p:nvSpPr>
        <p:spPr>
          <a:xfrm>
            <a:off x="441503" y="458688"/>
            <a:ext cx="6019800" cy="5562600"/>
          </a:xfrm>
        </p:spPr>
      </p:sp>
      <p:sp>
        <p:nvSpPr>
          <p:cNvPr id="4" name="Текст 3"/>
          <p:cNvSpPr>
            <a:spLocks noGrp="1"/>
          </p:cNvSpPr>
          <p:nvPr>
            <p:ph type="body" sz="half" idx="2"/>
          </p:nvPr>
        </p:nvSpPr>
        <p:spPr>
          <a:xfrm>
            <a:off x="6516216" y="1484784"/>
            <a:ext cx="2057400" cy="4419600"/>
          </a:xfrm>
        </p:spPr>
        <p:txBody>
          <a:bodyPr>
            <a:normAutofit fontScale="92500"/>
          </a:bodyPr>
          <a:lstStyle/>
          <a:p>
            <a:r>
              <a:rPr lang="ru-RU" dirty="0" smtClean="0">
                <a:solidFill>
                  <a:srgbClr val="002060"/>
                </a:solidFill>
                <a:latin typeface="Times New Roman" pitchFamily="18" charset="0"/>
                <a:cs typeface="Times New Roman" pitchFamily="18" charset="0"/>
              </a:rPr>
              <a:t>«</a:t>
            </a:r>
            <a:r>
              <a:rPr lang="en-US" dirty="0" smtClean="0">
                <a:solidFill>
                  <a:srgbClr val="002060"/>
                </a:solidFill>
                <a:latin typeface="Times New Roman" pitchFamily="18" charset="0"/>
                <a:cs typeface="Times New Roman" pitchFamily="18" charset="0"/>
              </a:rPr>
              <a:t>Pumpkin paradise</a:t>
            </a:r>
            <a:r>
              <a:rPr lang="ru-RU" dirty="0" smtClean="0">
                <a:solidFill>
                  <a:srgbClr val="002060"/>
                </a:solidFill>
                <a:latin typeface="Times New Roman" pitchFamily="18" charset="0"/>
                <a:cs typeface="Times New Roman" pitchFamily="18" charset="0"/>
              </a:rPr>
              <a:t>»</a:t>
            </a:r>
            <a:r>
              <a:rPr lang="en-US" dirty="0" smtClean="0">
                <a:solidFill>
                  <a:srgbClr val="002060"/>
                </a:solidFill>
                <a:latin typeface="Times New Roman" pitchFamily="18" charset="0"/>
                <a:cs typeface="Times New Roman" pitchFamily="18" charset="0"/>
              </a:rPr>
              <a:t> </a:t>
            </a:r>
            <a:r>
              <a:rPr lang="en-US" dirty="0">
                <a:solidFill>
                  <a:srgbClr val="002060"/>
                </a:solidFill>
                <a:latin typeface="Times New Roman" pitchFamily="18" charset="0"/>
                <a:cs typeface="Times New Roman" pitchFamily="18" charset="0"/>
              </a:rPr>
              <a:t>is the branded event firstly taken place On September 23, 2016 on the territory of the Safonovsky </a:t>
            </a:r>
            <a:r>
              <a:rPr lang="en-US" dirty="0" smtClean="0">
                <a:solidFill>
                  <a:srgbClr val="002060"/>
                </a:solidFill>
                <a:latin typeface="Times New Roman" pitchFamily="18" charset="0"/>
                <a:cs typeface="Times New Roman" pitchFamily="18" charset="0"/>
              </a:rPr>
              <a:t>settlement</a:t>
            </a:r>
            <a:r>
              <a:rPr lang="ru-RU" dirty="0" smtClean="0">
                <a:solidFill>
                  <a:srgbClr val="002060"/>
                </a:solidFill>
                <a:latin typeface="Times New Roman" pitchFamily="18" charset="0"/>
                <a:cs typeface="Times New Roman" pitchFamily="18" charset="0"/>
              </a:rPr>
              <a:t> </a:t>
            </a:r>
            <a:r>
              <a:rPr lang="en-US" dirty="0" smtClean="0">
                <a:solidFill>
                  <a:srgbClr val="002060"/>
                </a:solidFill>
                <a:latin typeface="Times New Roman" pitchFamily="18" charset="0"/>
                <a:cs typeface="Times New Roman" pitchFamily="18" charset="0"/>
              </a:rPr>
              <a:t>Shebekino</a:t>
            </a:r>
            <a:r>
              <a:rPr lang="ru-RU" dirty="0" smtClean="0">
                <a:solidFill>
                  <a:srgbClr val="002060"/>
                </a:solidFill>
                <a:latin typeface="Times New Roman" pitchFamily="18" charset="0"/>
                <a:cs typeface="Times New Roman" pitchFamily="18" charset="0"/>
              </a:rPr>
              <a:t>.</a:t>
            </a:r>
            <a:r>
              <a:rPr lang="en-US" dirty="0" smtClean="0">
                <a:solidFill>
                  <a:srgbClr val="002060"/>
                </a:solidFill>
                <a:latin typeface="Times New Roman" pitchFamily="18" charset="0"/>
                <a:cs typeface="Times New Roman" pitchFamily="18" charset="0"/>
              </a:rPr>
              <a:t>More </a:t>
            </a:r>
            <a:r>
              <a:rPr lang="en-US" dirty="0">
                <a:solidFill>
                  <a:srgbClr val="002060"/>
                </a:solidFill>
                <a:latin typeface="Times New Roman" pitchFamily="18" charset="0"/>
                <a:cs typeface="Times New Roman" pitchFamily="18" charset="0"/>
              </a:rPr>
              <a:t>than 200 participants from different regions of Russia and from abroad visit the festival, representing historical reenactment camps of Old </a:t>
            </a:r>
            <a:r>
              <a:rPr lang="en-US" dirty="0" smtClean="0">
                <a:solidFill>
                  <a:srgbClr val="002060"/>
                </a:solidFill>
                <a:latin typeface="Times New Roman" pitchFamily="18" charset="0"/>
                <a:cs typeface="Times New Roman" pitchFamily="18" charset="0"/>
              </a:rPr>
              <a:t>Rus, Europe </a:t>
            </a:r>
            <a:r>
              <a:rPr lang="en-US" dirty="0">
                <a:solidFill>
                  <a:srgbClr val="002060"/>
                </a:solidFill>
                <a:latin typeface="Times New Roman" pitchFamily="18" charset="0"/>
                <a:cs typeface="Times New Roman" pitchFamily="18" charset="0"/>
              </a:rPr>
              <a:t>and the Golden Horde.</a:t>
            </a:r>
            <a:endParaRPr lang="ru-RU" dirty="0">
              <a:solidFill>
                <a:srgbClr val="002060"/>
              </a:solidFill>
              <a:latin typeface="Times New Roman" pitchFamily="18" charset="0"/>
              <a:cs typeface="Times New Roman" pitchFamily="18" charset="0"/>
            </a:endParaRPr>
          </a:p>
        </p:txBody>
      </p:sp>
      <p:pic>
        <p:nvPicPr>
          <p:cNvPr id="5" name="Рисунок 4" descr="Pumpkin paradise"/>
          <p:cNvPicPr/>
          <p:nvPr/>
        </p:nvPicPr>
        <p:blipFill>
          <a:blip r:embed="rId3">
            <a:extLst>
              <a:ext uri="{28A0092B-C50C-407E-A947-70E740481C1C}">
                <a14:useLocalDpi xmlns:a14="http://schemas.microsoft.com/office/drawing/2010/main" val="0"/>
              </a:ext>
            </a:extLst>
          </a:blip>
          <a:srcRect/>
          <a:stretch>
            <a:fillRect/>
          </a:stretch>
        </p:blipFill>
        <p:spPr bwMode="auto">
          <a:xfrm>
            <a:off x="395536" y="476672"/>
            <a:ext cx="6048672" cy="5544616"/>
          </a:xfrm>
          <a:prstGeom prst="rect">
            <a:avLst/>
          </a:prstGeom>
          <a:noFill/>
          <a:ln>
            <a:noFill/>
          </a:ln>
        </p:spPr>
      </p:pic>
    </p:spTree>
    <p:extLst>
      <p:ext uri="{BB962C8B-B14F-4D97-AF65-F5344CB8AC3E}">
        <p14:creationId xmlns:p14="http://schemas.microsoft.com/office/powerpoint/2010/main" val="18294251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u="sng" dirty="0">
                <a:solidFill>
                  <a:srgbClr val="002060"/>
                </a:solidFill>
                <a:hlinkClick r:id="rId2"/>
              </a:rPr>
              <a:t>Festival of Russian estate culture ”Usupovskiy meeting”</a:t>
            </a:r>
            <a:r>
              <a:rPr lang="ru-RU" dirty="0"/>
              <a:t/>
            </a:r>
            <a:br>
              <a:rPr lang="ru-RU" dirty="0"/>
            </a:br>
            <a:endParaRPr lang="ru-RU" dirty="0"/>
          </a:p>
        </p:txBody>
      </p:sp>
      <p:sp>
        <p:nvSpPr>
          <p:cNvPr id="3" name="Рисунок 2"/>
          <p:cNvSpPr>
            <a:spLocks noGrp="1"/>
          </p:cNvSpPr>
          <p:nvPr>
            <p:ph type="pic" idx="1"/>
          </p:nvPr>
        </p:nvSpPr>
        <p:spPr/>
      </p:sp>
      <p:sp>
        <p:nvSpPr>
          <p:cNvPr id="4" name="Текст 3"/>
          <p:cNvSpPr>
            <a:spLocks noGrp="1"/>
          </p:cNvSpPr>
          <p:nvPr>
            <p:ph type="body" sz="half" idx="2"/>
          </p:nvPr>
        </p:nvSpPr>
        <p:spPr/>
        <p:txBody>
          <a:bodyPr/>
          <a:lstStyle/>
          <a:p>
            <a:r>
              <a:rPr lang="en-US" sz="1800" dirty="0">
                <a:solidFill>
                  <a:schemeClr val="accent6">
                    <a:lumMod val="50000"/>
                  </a:schemeClr>
                </a:solidFill>
              </a:rPr>
              <a:t>The festival has been initiated by the Ministry of Culture of the Russian Federation and the Federal Agency for Tourism as part of the Federal Programme </a:t>
            </a:r>
            <a:r>
              <a:rPr lang="ru-RU" sz="1800" dirty="0" smtClean="0">
                <a:solidFill>
                  <a:schemeClr val="accent6">
                    <a:lumMod val="50000"/>
                  </a:schemeClr>
                </a:solidFill>
              </a:rPr>
              <a:t>«</a:t>
            </a:r>
            <a:r>
              <a:rPr lang="en-US" sz="1800" dirty="0" smtClean="0">
                <a:solidFill>
                  <a:schemeClr val="accent6">
                    <a:lumMod val="50000"/>
                  </a:schemeClr>
                </a:solidFill>
              </a:rPr>
              <a:t>Time </a:t>
            </a:r>
            <a:r>
              <a:rPr lang="en-US" sz="1800" dirty="0">
                <a:solidFill>
                  <a:schemeClr val="accent6">
                    <a:lumMod val="50000"/>
                  </a:schemeClr>
                </a:solidFill>
              </a:rPr>
              <a:t>to visit </a:t>
            </a:r>
            <a:r>
              <a:rPr lang="en-US" sz="1800" dirty="0" smtClean="0">
                <a:solidFill>
                  <a:schemeClr val="accent6">
                    <a:lumMod val="50000"/>
                  </a:schemeClr>
                </a:solidFill>
              </a:rPr>
              <a:t>Russia</a:t>
            </a:r>
            <a:r>
              <a:rPr lang="ru-RU" sz="1800" dirty="0" smtClean="0">
                <a:solidFill>
                  <a:schemeClr val="accent6">
                    <a:lumMod val="50000"/>
                  </a:schemeClr>
                </a:solidFill>
              </a:rPr>
              <a:t>»</a:t>
            </a:r>
            <a:endParaRPr lang="ru-RU" sz="1800" dirty="0">
              <a:solidFill>
                <a:schemeClr val="accent6">
                  <a:lumMod val="50000"/>
                </a:schemeClr>
              </a:solidFill>
            </a:endParaRPr>
          </a:p>
          <a:p>
            <a:endParaRPr lang="ru-RU" dirty="0"/>
          </a:p>
        </p:txBody>
      </p:sp>
      <p:pic>
        <p:nvPicPr>
          <p:cNvPr id="5" name="Рисунок 4" descr="Festival of Russian estate culture ”Usupovskiy meeting”"/>
          <p:cNvPicPr/>
          <p:nvPr/>
        </p:nvPicPr>
        <p:blipFill>
          <a:blip r:embed="rId3">
            <a:extLst>
              <a:ext uri="{28A0092B-C50C-407E-A947-70E740481C1C}">
                <a14:useLocalDpi xmlns:a14="http://schemas.microsoft.com/office/drawing/2010/main" val="0"/>
              </a:ext>
            </a:extLst>
          </a:blip>
          <a:srcRect/>
          <a:stretch>
            <a:fillRect/>
          </a:stretch>
        </p:blipFill>
        <p:spPr bwMode="auto">
          <a:xfrm>
            <a:off x="539552" y="620688"/>
            <a:ext cx="5832648" cy="5256584"/>
          </a:xfrm>
          <a:prstGeom prst="rect">
            <a:avLst/>
          </a:prstGeom>
          <a:noFill/>
          <a:ln>
            <a:noFill/>
          </a:ln>
        </p:spPr>
      </p:pic>
    </p:spTree>
    <p:extLst>
      <p:ext uri="{BB962C8B-B14F-4D97-AF65-F5344CB8AC3E}">
        <p14:creationId xmlns:p14="http://schemas.microsoft.com/office/powerpoint/2010/main" val="34716985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
          </p:nvPr>
        </p:nvSpPr>
        <p:spPr/>
        <p:txBody>
          <a:bodyPr/>
          <a:lstStyle/>
          <a:p>
            <a:pPr marL="0" indent="0">
              <a:buNone/>
            </a:pPr>
            <a:endParaRPr lang="ru-RU" dirty="0"/>
          </a:p>
        </p:txBody>
      </p:sp>
      <p:sp>
        <p:nvSpPr>
          <p:cNvPr id="4" name="Текст 3"/>
          <p:cNvSpPr>
            <a:spLocks noGrp="1"/>
          </p:cNvSpPr>
          <p:nvPr>
            <p:ph type="body" idx="2"/>
          </p:nvPr>
        </p:nvSpPr>
        <p:spPr>
          <a:xfrm>
            <a:off x="6781800" y="1196752"/>
            <a:ext cx="1984248" cy="5358483"/>
          </a:xfrm>
        </p:spPr>
        <p:txBody>
          <a:bodyPr>
            <a:normAutofit fontScale="92500"/>
          </a:bodyPr>
          <a:lstStyle/>
          <a:p>
            <a:pPr>
              <a:lnSpc>
                <a:spcPct val="100000"/>
              </a:lnSpc>
            </a:pPr>
            <a:r>
              <a:rPr lang="en-US" b="1" u="sng" dirty="0" smtClean="0">
                <a:hlinkClick r:id="rId2"/>
              </a:rPr>
              <a:t>1.Easter</a:t>
            </a:r>
            <a:endParaRPr lang="en-US" b="1" u="sng" dirty="0"/>
          </a:p>
          <a:p>
            <a:pPr>
              <a:lnSpc>
                <a:spcPct val="100000"/>
              </a:lnSpc>
            </a:pPr>
            <a:r>
              <a:rPr lang="en-US" b="1" u="sng" dirty="0" smtClean="0">
                <a:latin typeface="Times New Roman" pitchFamily="18" charset="0"/>
                <a:cs typeface="Times New Roman" pitchFamily="18" charset="0"/>
                <a:hlinkClick r:id="rId3"/>
              </a:rPr>
              <a:t>2. Maslenitsa</a:t>
            </a:r>
            <a:endParaRPr lang="en-US" b="1" u="sng" dirty="0" smtClean="0">
              <a:latin typeface="Times New Roman" pitchFamily="18" charset="0"/>
              <a:cs typeface="Times New Roman" pitchFamily="18" charset="0"/>
            </a:endParaRPr>
          </a:p>
          <a:p>
            <a:pPr>
              <a:lnSpc>
                <a:spcPct val="100000"/>
              </a:lnSpc>
            </a:pPr>
            <a:r>
              <a:rPr lang="en-US" b="1" u="sng" dirty="0" smtClean="0">
                <a:latin typeface="Times New Roman" pitchFamily="18" charset="0"/>
                <a:cs typeface="Times New Roman" pitchFamily="18" charset="0"/>
                <a:hlinkClick r:id="rId4"/>
              </a:rPr>
              <a:t>3. Pumpkin paradise</a:t>
            </a:r>
            <a:endParaRPr lang="en-US" b="1" u="sng" dirty="0" smtClean="0">
              <a:latin typeface="Times New Roman" pitchFamily="18" charset="0"/>
              <a:cs typeface="Times New Roman" pitchFamily="18" charset="0"/>
            </a:endParaRPr>
          </a:p>
          <a:p>
            <a:pPr>
              <a:lnSpc>
                <a:spcPct val="100000"/>
              </a:lnSpc>
            </a:pPr>
            <a:r>
              <a:rPr lang="en-US" b="1" u="sng" dirty="0" smtClean="0">
                <a:latin typeface="Times New Roman" pitchFamily="18" charset="0"/>
                <a:cs typeface="Times New Roman" pitchFamily="18" charset="0"/>
                <a:hlinkClick r:id="rId5"/>
              </a:rPr>
              <a:t>4. Medieval </a:t>
            </a:r>
            <a:r>
              <a:rPr lang="en-US" b="1" u="sng" dirty="0">
                <a:latin typeface="Times New Roman" pitchFamily="18" charset="0"/>
                <a:cs typeface="Times New Roman" pitchFamily="18" charset="0"/>
                <a:hlinkClick r:id="rId5"/>
              </a:rPr>
              <a:t>White City </a:t>
            </a:r>
            <a:r>
              <a:rPr lang="en-US" b="1" u="sng" dirty="0" smtClean="0">
                <a:latin typeface="Times New Roman" pitchFamily="18" charset="0"/>
                <a:cs typeface="Times New Roman" pitchFamily="18" charset="0"/>
                <a:hlinkClick r:id="rId5"/>
              </a:rPr>
              <a:t>Festival</a:t>
            </a:r>
            <a:endParaRPr lang="en-US" b="1" u="sng" dirty="0" smtClean="0">
              <a:latin typeface="Times New Roman" pitchFamily="18" charset="0"/>
              <a:cs typeface="Times New Roman" pitchFamily="18" charset="0"/>
            </a:endParaRPr>
          </a:p>
          <a:p>
            <a:pPr>
              <a:lnSpc>
                <a:spcPct val="100000"/>
              </a:lnSpc>
            </a:pPr>
            <a:r>
              <a:rPr lang="en-US" b="1" u="sng" dirty="0" smtClean="0">
                <a:latin typeface="Times New Roman" pitchFamily="18" charset="0"/>
                <a:cs typeface="Times New Roman" pitchFamily="18" charset="0"/>
                <a:hlinkClick r:id="rId6"/>
              </a:rPr>
              <a:t>5. Cossack </a:t>
            </a:r>
            <a:r>
              <a:rPr lang="en-US" b="1" u="sng" dirty="0">
                <a:latin typeface="Times New Roman" pitchFamily="18" charset="0"/>
                <a:cs typeface="Times New Roman" pitchFamily="18" charset="0"/>
                <a:hlinkClick r:id="rId6"/>
              </a:rPr>
              <a:t>Culture </a:t>
            </a:r>
            <a:r>
              <a:rPr lang="en-US" b="1" u="sng" dirty="0" smtClean="0">
                <a:latin typeface="Times New Roman" pitchFamily="18" charset="0"/>
                <a:cs typeface="Times New Roman" pitchFamily="18" charset="0"/>
                <a:hlinkClick r:id="rId6"/>
              </a:rPr>
              <a:t>Festival</a:t>
            </a:r>
            <a:endParaRPr lang="en-US" b="1" u="sng" dirty="0" smtClean="0">
              <a:latin typeface="Times New Roman" pitchFamily="18" charset="0"/>
              <a:cs typeface="Times New Roman" pitchFamily="18" charset="0"/>
            </a:endParaRPr>
          </a:p>
          <a:p>
            <a:pPr>
              <a:lnSpc>
                <a:spcPct val="100000"/>
              </a:lnSpc>
            </a:pPr>
            <a:r>
              <a:rPr lang="en-US" b="1" u="sng" dirty="0" smtClean="0">
                <a:latin typeface="Times New Roman" pitchFamily="18" charset="0"/>
                <a:cs typeface="Times New Roman" pitchFamily="18" charset="0"/>
                <a:hlinkClick r:id="rId7"/>
              </a:rPr>
              <a:t>6. Festival </a:t>
            </a:r>
            <a:r>
              <a:rPr lang="en-US" b="1" u="sng" dirty="0">
                <a:latin typeface="Times New Roman" pitchFamily="18" charset="0"/>
                <a:cs typeface="Times New Roman" pitchFamily="18" charset="0"/>
                <a:hlinkClick r:id="rId7"/>
              </a:rPr>
              <a:t>of Russian </a:t>
            </a:r>
            <a:r>
              <a:rPr lang="en-US" b="1" u="sng" dirty="0" smtClean="0">
                <a:latin typeface="Times New Roman" pitchFamily="18" charset="0"/>
                <a:cs typeface="Times New Roman" pitchFamily="18" charset="0"/>
                <a:hlinkClick r:id="rId7"/>
              </a:rPr>
              <a:t>Porridge</a:t>
            </a:r>
            <a:endParaRPr lang="en-US" b="1" u="sng" dirty="0" smtClean="0">
              <a:latin typeface="Times New Roman" pitchFamily="18" charset="0"/>
              <a:cs typeface="Times New Roman" pitchFamily="18" charset="0"/>
            </a:endParaRPr>
          </a:p>
          <a:p>
            <a:pPr>
              <a:lnSpc>
                <a:spcPct val="100000"/>
              </a:lnSpc>
            </a:pPr>
            <a:r>
              <a:rPr lang="en-US" b="1" u="sng" dirty="0" smtClean="0">
                <a:latin typeface="Times New Roman" pitchFamily="18" charset="0"/>
                <a:cs typeface="Times New Roman" pitchFamily="18" charset="0"/>
                <a:hlinkClick r:id="rId4"/>
              </a:rPr>
              <a:t>7. International </a:t>
            </a:r>
            <a:r>
              <a:rPr lang="en-US" b="1" u="sng" dirty="0">
                <a:latin typeface="Times New Roman" pitchFamily="18" charset="0"/>
                <a:cs typeface="Times New Roman" pitchFamily="18" charset="0"/>
                <a:hlinkClick r:id="rId4"/>
              </a:rPr>
              <a:t>Patriotic </a:t>
            </a:r>
            <a:r>
              <a:rPr lang="en-US" b="1" u="sng" dirty="0" smtClean="0">
                <a:latin typeface="Times New Roman" pitchFamily="18" charset="0"/>
                <a:cs typeface="Times New Roman" pitchFamily="18" charset="0"/>
                <a:hlinkClick r:id="rId4"/>
              </a:rPr>
              <a:t> euro </a:t>
            </a:r>
            <a:r>
              <a:rPr lang="en-US" b="1" u="sng" dirty="0">
                <a:latin typeface="Times New Roman" pitchFamily="18" charset="0"/>
                <a:cs typeface="Times New Roman" pitchFamily="18" charset="0"/>
                <a:hlinkClick r:id="rId4"/>
              </a:rPr>
              <a:t>festival </a:t>
            </a:r>
            <a:r>
              <a:rPr lang="en-US" b="1" u="sng" dirty="0" smtClean="0">
                <a:latin typeface="Times New Roman" pitchFamily="18" charset="0"/>
                <a:cs typeface="Times New Roman" pitchFamily="18" charset="0"/>
                <a:hlinkClick r:id="rId4"/>
              </a:rPr>
              <a:t>“The </a:t>
            </a:r>
            <a:r>
              <a:rPr lang="en-US" b="1" u="sng" dirty="0">
                <a:latin typeface="Times New Roman" pitchFamily="18" charset="0"/>
                <a:cs typeface="Times New Roman" pitchFamily="18" charset="0"/>
                <a:hlinkClick r:id="rId4"/>
              </a:rPr>
              <a:t>Sky Mountains</a:t>
            </a:r>
            <a:r>
              <a:rPr lang="en-US" b="1" u="sng" dirty="0" smtClean="0">
                <a:latin typeface="Times New Roman" pitchFamily="18" charset="0"/>
                <a:cs typeface="Times New Roman" pitchFamily="18" charset="0"/>
                <a:hlinkClick r:id="rId4"/>
              </a:rPr>
              <a:t>”</a:t>
            </a:r>
            <a:endParaRPr lang="en-US" b="1" u="sng" dirty="0" smtClean="0">
              <a:latin typeface="Times New Roman" pitchFamily="18" charset="0"/>
              <a:cs typeface="Times New Roman" pitchFamily="18" charset="0"/>
            </a:endParaRPr>
          </a:p>
          <a:p>
            <a:pPr>
              <a:lnSpc>
                <a:spcPct val="100000"/>
              </a:lnSpc>
            </a:pPr>
            <a:r>
              <a:rPr lang="en-US" b="1" u="sng" dirty="0" smtClean="0">
                <a:latin typeface="Times New Roman" pitchFamily="18" charset="0"/>
                <a:cs typeface="Times New Roman" pitchFamily="18" charset="0"/>
                <a:hlinkClick r:id="rId8"/>
              </a:rPr>
              <a:t>8. Festival </a:t>
            </a:r>
            <a:r>
              <a:rPr lang="en-US" b="1" u="sng" dirty="0">
                <a:latin typeface="Times New Roman" pitchFamily="18" charset="0"/>
                <a:cs typeface="Times New Roman" pitchFamily="18" charset="0"/>
                <a:hlinkClick r:id="rId8"/>
              </a:rPr>
              <a:t>of Russian estate culture ”Usupovskiy meeting”</a:t>
            </a:r>
            <a:endParaRPr lang="ru-RU" dirty="0">
              <a:latin typeface="Times New Roman" pitchFamily="18" charset="0"/>
              <a:cs typeface="Times New Roman" pitchFamily="18" charset="0"/>
            </a:endParaRPr>
          </a:p>
          <a:p>
            <a:pPr>
              <a:lnSpc>
                <a:spcPct val="100000"/>
              </a:lnSpc>
            </a:pPr>
            <a:endParaRPr lang="ru-RU" dirty="0"/>
          </a:p>
          <a:p>
            <a:pPr>
              <a:lnSpc>
                <a:spcPct val="100000"/>
              </a:lnSpc>
            </a:pPr>
            <a:endParaRPr lang="ru-RU" dirty="0"/>
          </a:p>
          <a:p>
            <a:pPr>
              <a:lnSpc>
                <a:spcPct val="100000"/>
              </a:lnSpc>
            </a:pPr>
            <a:endParaRPr lang="en-US" b="1" u="sng" dirty="0" smtClean="0"/>
          </a:p>
          <a:p>
            <a:pPr>
              <a:lnSpc>
                <a:spcPct val="100000"/>
              </a:lnSpc>
            </a:pPr>
            <a:endParaRPr lang="ru-RU" dirty="0"/>
          </a:p>
          <a:p>
            <a:endParaRPr lang="ru-RU" dirty="0"/>
          </a:p>
          <a:p>
            <a:endParaRPr lang="ru-RU" dirty="0"/>
          </a:p>
          <a:p>
            <a:endParaRPr lang="en-US" b="1" u="sng" dirty="0" smtClean="0"/>
          </a:p>
          <a:p>
            <a:endParaRPr lang="ru-RU" dirty="0"/>
          </a:p>
          <a:p>
            <a:endParaRPr lang="ru-RU" dirty="0"/>
          </a:p>
        </p:txBody>
      </p:sp>
      <p:sp>
        <p:nvSpPr>
          <p:cNvPr id="2" name="Заголовок 1"/>
          <p:cNvSpPr>
            <a:spLocks noGrp="1"/>
          </p:cNvSpPr>
          <p:nvPr>
            <p:ph type="title"/>
          </p:nvPr>
        </p:nvSpPr>
        <p:spPr/>
        <p:txBody>
          <a:bodyPr/>
          <a:lstStyle/>
          <a:p>
            <a:r>
              <a:rPr lang="en-US" dirty="0">
                <a:latin typeface="Times New Roman" pitchFamily="18" charset="0"/>
                <a:cs typeface="Times New Roman" pitchFamily="18" charset="0"/>
              </a:rPr>
              <a:t>Match the places and the pictures</a:t>
            </a:r>
            <a:r>
              <a:rPr lang="ru-RU" dirty="0">
                <a:latin typeface="Times New Roman" pitchFamily="18" charset="0"/>
                <a:cs typeface="Times New Roman" pitchFamily="18" charset="0"/>
              </a:rPr>
              <a:t/>
            </a:r>
            <a:br>
              <a:rPr lang="ru-RU" dirty="0">
                <a:latin typeface="Times New Roman" pitchFamily="18" charset="0"/>
                <a:cs typeface="Times New Roman" pitchFamily="18" charset="0"/>
              </a:rPr>
            </a:br>
            <a:r>
              <a:rPr lang="en-US" dirty="0" smtClean="0">
                <a:latin typeface="Times New Roman" pitchFamily="18" charset="0"/>
                <a:cs typeface="Times New Roman" pitchFamily="18" charset="0"/>
              </a:rPr>
              <a:t> </a:t>
            </a:r>
            <a:endParaRPr lang="ru-RU" dirty="0">
              <a:latin typeface="Times New Roman" pitchFamily="18" charset="0"/>
              <a:cs typeface="Times New Roman" pitchFamily="18" charset="0"/>
            </a:endParaRPr>
          </a:p>
        </p:txBody>
      </p:sp>
      <p:pic>
        <p:nvPicPr>
          <p:cNvPr id="5" name="Рисунок 4" descr="Victory Day"/>
          <p:cNvPicPr/>
          <p:nvPr/>
        </p:nvPicPr>
        <p:blipFill>
          <a:blip r:embed="rId9">
            <a:extLst>
              <a:ext uri="{28A0092B-C50C-407E-A947-70E740481C1C}">
                <a14:useLocalDpi xmlns:a14="http://schemas.microsoft.com/office/drawing/2010/main" val="0"/>
              </a:ext>
            </a:extLst>
          </a:blip>
          <a:srcRect/>
          <a:stretch>
            <a:fillRect/>
          </a:stretch>
        </p:blipFill>
        <p:spPr bwMode="auto">
          <a:xfrm>
            <a:off x="2740675" y="2620940"/>
            <a:ext cx="1990725" cy="1600200"/>
          </a:xfrm>
          <a:prstGeom prst="rect">
            <a:avLst/>
          </a:prstGeom>
          <a:noFill/>
          <a:ln>
            <a:noFill/>
          </a:ln>
        </p:spPr>
      </p:pic>
      <p:pic>
        <p:nvPicPr>
          <p:cNvPr id="7" name="Рисунок 6" descr="Medieval White City Festival"/>
          <p:cNvPicPr/>
          <p:nvPr/>
        </p:nvPicPr>
        <p:blipFill>
          <a:blip r:embed="rId10">
            <a:extLst>
              <a:ext uri="{28A0092B-C50C-407E-A947-70E740481C1C}">
                <a14:useLocalDpi xmlns:a14="http://schemas.microsoft.com/office/drawing/2010/main" val="0"/>
              </a:ext>
            </a:extLst>
          </a:blip>
          <a:srcRect/>
          <a:stretch>
            <a:fillRect/>
          </a:stretch>
        </p:blipFill>
        <p:spPr bwMode="auto">
          <a:xfrm>
            <a:off x="507862" y="429277"/>
            <a:ext cx="1981200" cy="1296144"/>
          </a:xfrm>
          <a:prstGeom prst="rect">
            <a:avLst/>
          </a:prstGeom>
          <a:noFill/>
          <a:ln>
            <a:noFill/>
          </a:ln>
        </p:spPr>
      </p:pic>
      <p:pic>
        <p:nvPicPr>
          <p:cNvPr id="9" name="Рисунок 8" descr="Festival of Russian Porridge"/>
          <p:cNvPicPr/>
          <p:nvPr/>
        </p:nvPicPr>
        <p:blipFill>
          <a:blip r:embed="rId11">
            <a:extLst>
              <a:ext uri="{28A0092B-C50C-407E-A947-70E740481C1C}">
                <a14:useLocalDpi xmlns:a14="http://schemas.microsoft.com/office/drawing/2010/main" val="0"/>
              </a:ext>
            </a:extLst>
          </a:blip>
          <a:srcRect/>
          <a:stretch>
            <a:fillRect/>
          </a:stretch>
        </p:blipFill>
        <p:spPr bwMode="auto">
          <a:xfrm>
            <a:off x="2571188" y="912686"/>
            <a:ext cx="2289642" cy="1625470"/>
          </a:xfrm>
          <a:prstGeom prst="rect">
            <a:avLst/>
          </a:prstGeom>
          <a:noFill/>
          <a:ln>
            <a:noFill/>
          </a:ln>
        </p:spPr>
      </p:pic>
      <p:pic>
        <p:nvPicPr>
          <p:cNvPr id="10" name="Рисунок 9" descr="International Patriotic euro festival ”The Sky Mountains”"/>
          <p:cNvPicPr/>
          <p:nvPr/>
        </p:nvPicPr>
        <p:blipFill>
          <a:blip r:embed="rId12">
            <a:extLst>
              <a:ext uri="{28A0092B-C50C-407E-A947-70E740481C1C}">
                <a14:useLocalDpi xmlns:a14="http://schemas.microsoft.com/office/drawing/2010/main" val="0"/>
              </a:ext>
            </a:extLst>
          </a:blip>
          <a:srcRect/>
          <a:stretch>
            <a:fillRect/>
          </a:stretch>
        </p:blipFill>
        <p:spPr bwMode="auto">
          <a:xfrm>
            <a:off x="380438" y="4570726"/>
            <a:ext cx="2190750" cy="1826491"/>
          </a:xfrm>
          <a:prstGeom prst="rect">
            <a:avLst/>
          </a:prstGeom>
          <a:noFill/>
          <a:ln>
            <a:noFill/>
          </a:ln>
        </p:spPr>
      </p:pic>
      <p:pic>
        <p:nvPicPr>
          <p:cNvPr id="11" name="Рисунок 10" descr="Festival of Russian estate culture ”Usupovskiy meeting”"/>
          <p:cNvPicPr/>
          <p:nvPr/>
        </p:nvPicPr>
        <p:blipFill>
          <a:blip r:embed="rId13">
            <a:extLst>
              <a:ext uri="{28A0092B-C50C-407E-A947-70E740481C1C}">
                <a14:useLocalDpi xmlns:a14="http://schemas.microsoft.com/office/drawing/2010/main" val="0"/>
              </a:ext>
            </a:extLst>
          </a:blip>
          <a:srcRect/>
          <a:stretch>
            <a:fillRect/>
          </a:stretch>
        </p:blipFill>
        <p:spPr bwMode="auto">
          <a:xfrm rot="10800000" flipH="1" flipV="1">
            <a:off x="462564" y="2562600"/>
            <a:ext cx="2026498" cy="1833129"/>
          </a:xfrm>
          <a:prstGeom prst="rect">
            <a:avLst/>
          </a:prstGeom>
          <a:noFill/>
          <a:ln>
            <a:noFill/>
          </a:ln>
        </p:spPr>
      </p:pic>
      <p:pic>
        <p:nvPicPr>
          <p:cNvPr id="13" name="Рисунок 12" descr="Pumpkin paradise"/>
          <p:cNvPicPr/>
          <p:nvPr/>
        </p:nvPicPr>
        <p:blipFill>
          <a:blip r:embed="rId14">
            <a:extLst>
              <a:ext uri="{28A0092B-C50C-407E-A947-70E740481C1C}">
                <a14:useLocalDpi xmlns:a14="http://schemas.microsoft.com/office/drawing/2010/main" val="0"/>
              </a:ext>
            </a:extLst>
          </a:blip>
          <a:srcRect/>
          <a:stretch>
            <a:fillRect/>
          </a:stretch>
        </p:blipFill>
        <p:spPr bwMode="auto">
          <a:xfrm>
            <a:off x="2777796" y="4524940"/>
            <a:ext cx="1876425" cy="1857375"/>
          </a:xfrm>
          <a:prstGeom prst="rect">
            <a:avLst/>
          </a:prstGeom>
          <a:noFill/>
          <a:ln>
            <a:noFill/>
          </a:ln>
        </p:spPr>
      </p:pic>
      <p:pic>
        <p:nvPicPr>
          <p:cNvPr id="14" name="Рисунок 13" descr="Maslenitsa"/>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007572" y="1124745"/>
            <a:ext cx="1538959" cy="1201352"/>
          </a:xfrm>
          <a:prstGeom prst="rect">
            <a:avLst/>
          </a:prstGeom>
          <a:noFill/>
          <a:ln>
            <a:noFill/>
          </a:ln>
        </p:spPr>
      </p:pic>
      <p:pic>
        <p:nvPicPr>
          <p:cNvPr id="15" name="Рисунок 14" descr="International Festival Fair of the Orthodox culture"/>
          <p:cNvPicPr/>
          <p:nvPr/>
        </p:nvPicPr>
        <p:blipFill>
          <a:blip r:embed="rId16">
            <a:extLst>
              <a:ext uri="{28A0092B-C50C-407E-A947-70E740481C1C}">
                <a14:useLocalDpi xmlns:a14="http://schemas.microsoft.com/office/drawing/2010/main" val="0"/>
              </a:ext>
            </a:extLst>
          </a:blip>
          <a:srcRect/>
          <a:stretch>
            <a:fillRect/>
          </a:stretch>
        </p:blipFill>
        <p:spPr bwMode="auto">
          <a:xfrm>
            <a:off x="4986956" y="2786371"/>
            <a:ext cx="1559575" cy="1788220"/>
          </a:xfrm>
          <a:prstGeom prst="rect">
            <a:avLst/>
          </a:prstGeom>
          <a:noFill/>
          <a:ln>
            <a:noFill/>
          </a:ln>
        </p:spPr>
      </p:pic>
      <p:pic>
        <p:nvPicPr>
          <p:cNvPr id="16" name="Рисунок 15" descr="Easter"/>
          <p:cNvPicPr/>
          <p:nvPr/>
        </p:nvPicPr>
        <p:blipFill>
          <a:blip r:embed="rId17">
            <a:extLst>
              <a:ext uri="{28A0092B-C50C-407E-A947-70E740481C1C}">
                <a14:useLocalDpi xmlns:a14="http://schemas.microsoft.com/office/drawing/2010/main" val="0"/>
              </a:ext>
            </a:extLst>
          </a:blip>
          <a:srcRect/>
          <a:stretch>
            <a:fillRect/>
          </a:stretch>
        </p:blipFill>
        <p:spPr bwMode="auto">
          <a:xfrm>
            <a:off x="4965117" y="4815645"/>
            <a:ext cx="1603251" cy="1409700"/>
          </a:xfrm>
          <a:prstGeom prst="rect">
            <a:avLst/>
          </a:prstGeom>
          <a:noFill/>
          <a:ln>
            <a:noFill/>
          </a:ln>
        </p:spPr>
      </p:pic>
      <p:sp>
        <p:nvSpPr>
          <p:cNvPr id="19" name="TextBox 18"/>
          <p:cNvSpPr txBox="1"/>
          <p:nvPr/>
        </p:nvSpPr>
        <p:spPr>
          <a:xfrm>
            <a:off x="2141470" y="2089806"/>
            <a:ext cx="242374" cy="369332"/>
          </a:xfrm>
          <a:prstGeom prst="rect">
            <a:avLst/>
          </a:prstGeom>
          <a:noFill/>
        </p:spPr>
        <p:txBody>
          <a:bodyPr wrap="none" rtlCol="0">
            <a:spAutoFit/>
          </a:bodyPr>
          <a:lstStyle/>
          <a:p>
            <a:r>
              <a:rPr lang="en-US" dirty="0" smtClean="0"/>
              <a:t> </a:t>
            </a:r>
            <a:endParaRPr lang="ru-RU" dirty="0"/>
          </a:p>
        </p:txBody>
      </p:sp>
      <p:sp>
        <p:nvSpPr>
          <p:cNvPr id="20" name="TextBox 19"/>
          <p:cNvSpPr txBox="1"/>
          <p:nvPr/>
        </p:nvSpPr>
        <p:spPr>
          <a:xfrm>
            <a:off x="4597842" y="2168824"/>
            <a:ext cx="322524" cy="369332"/>
          </a:xfrm>
          <a:prstGeom prst="rect">
            <a:avLst/>
          </a:prstGeom>
          <a:noFill/>
        </p:spPr>
        <p:txBody>
          <a:bodyPr wrap="none" rtlCol="0">
            <a:spAutoFit/>
          </a:bodyPr>
          <a:lstStyle/>
          <a:p>
            <a:r>
              <a:rPr lang="en-US" dirty="0" smtClean="0"/>
              <a:t>B</a:t>
            </a:r>
            <a:endParaRPr lang="ru-RU" dirty="0"/>
          </a:p>
        </p:txBody>
      </p:sp>
      <p:sp>
        <p:nvSpPr>
          <p:cNvPr id="21" name="TextBox 20"/>
          <p:cNvSpPr txBox="1"/>
          <p:nvPr/>
        </p:nvSpPr>
        <p:spPr>
          <a:xfrm>
            <a:off x="6361800" y="2126164"/>
            <a:ext cx="335348" cy="369332"/>
          </a:xfrm>
          <a:prstGeom prst="rect">
            <a:avLst/>
          </a:prstGeom>
          <a:noFill/>
        </p:spPr>
        <p:txBody>
          <a:bodyPr wrap="none" rtlCol="0">
            <a:spAutoFit/>
          </a:bodyPr>
          <a:lstStyle/>
          <a:p>
            <a:r>
              <a:rPr lang="en-US" dirty="0" smtClean="0"/>
              <a:t>C</a:t>
            </a:r>
            <a:endParaRPr lang="ru-RU" dirty="0"/>
          </a:p>
        </p:txBody>
      </p:sp>
      <p:sp>
        <p:nvSpPr>
          <p:cNvPr id="22" name="TextBox 21"/>
          <p:cNvSpPr txBox="1"/>
          <p:nvPr/>
        </p:nvSpPr>
        <p:spPr>
          <a:xfrm>
            <a:off x="2240489" y="3964466"/>
            <a:ext cx="248573" cy="369332"/>
          </a:xfrm>
          <a:prstGeom prst="rect">
            <a:avLst/>
          </a:prstGeom>
          <a:noFill/>
        </p:spPr>
        <p:txBody>
          <a:bodyPr wrap="square" rtlCol="0">
            <a:spAutoFit/>
          </a:bodyPr>
          <a:lstStyle/>
          <a:p>
            <a:r>
              <a:rPr lang="en-US" dirty="0" smtClean="0"/>
              <a:t>D</a:t>
            </a:r>
            <a:endParaRPr lang="ru-RU" dirty="0"/>
          </a:p>
        </p:txBody>
      </p:sp>
      <p:sp>
        <p:nvSpPr>
          <p:cNvPr id="23" name="TextBox 22"/>
          <p:cNvSpPr txBox="1"/>
          <p:nvPr/>
        </p:nvSpPr>
        <p:spPr>
          <a:xfrm>
            <a:off x="4424407" y="3964466"/>
            <a:ext cx="186061" cy="369332"/>
          </a:xfrm>
          <a:prstGeom prst="rect">
            <a:avLst/>
          </a:prstGeom>
          <a:noFill/>
        </p:spPr>
        <p:txBody>
          <a:bodyPr wrap="square" rtlCol="0">
            <a:spAutoFit/>
          </a:bodyPr>
          <a:lstStyle/>
          <a:p>
            <a:r>
              <a:rPr lang="en-US" dirty="0" smtClean="0"/>
              <a:t>E</a:t>
            </a:r>
            <a:endParaRPr lang="ru-RU" dirty="0"/>
          </a:p>
        </p:txBody>
      </p:sp>
      <p:sp>
        <p:nvSpPr>
          <p:cNvPr id="24" name="TextBox 23"/>
          <p:cNvSpPr txBox="1"/>
          <p:nvPr/>
        </p:nvSpPr>
        <p:spPr>
          <a:xfrm>
            <a:off x="6565782" y="4179871"/>
            <a:ext cx="309700" cy="369332"/>
          </a:xfrm>
          <a:prstGeom prst="rect">
            <a:avLst/>
          </a:prstGeom>
          <a:noFill/>
        </p:spPr>
        <p:txBody>
          <a:bodyPr wrap="none" rtlCol="0">
            <a:spAutoFit/>
          </a:bodyPr>
          <a:lstStyle/>
          <a:p>
            <a:r>
              <a:rPr lang="en-US" dirty="0" smtClean="0"/>
              <a:t>F</a:t>
            </a:r>
            <a:endParaRPr lang="ru-RU" dirty="0"/>
          </a:p>
        </p:txBody>
      </p:sp>
      <p:sp>
        <p:nvSpPr>
          <p:cNvPr id="25" name="TextBox 24"/>
          <p:cNvSpPr txBox="1"/>
          <p:nvPr/>
        </p:nvSpPr>
        <p:spPr>
          <a:xfrm>
            <a:off x="2239220" y="6001237"/>
            <a:ext cx="346570" cy="369332"/>
          </a:xfrm>
          <a:prstGeom prst="rect">
            <a:avLst/>
          </a:prstGeom>
          <a:noFill/>
        </p:spPr>
        <p:txBody>
          <a:bodyPr wrap="none" rtlCol="0">
            <a:spAutoFit/>
          </a:bodyPr>
          <a:lstStyle/>
          <a:p>
            <a:r>
              <a:rPr lang="en-US" dirty="0" smtClean="0"/>
              <a:t>G</a:t>
            </a:r>
            <a:endParaRPr lang="ru-RU" dirty="0"/>
          </a:p>
        </p:txBody>
      </p:sp>
      <p:sp>
        <p:nvSpPr>
          <p:cNvPr id="27" name="TextBox 26"/>
          <p:cNvSpPr txBox="1"/>
          <p:nvPr/>
        </p:nvSpPr>
        <p:spPr>
          <a:xfrm>
            <a:off x="4563156" y="6370569"/>
            <a:ext cx="367408" cy="369332"/>
          </a:xfrm>
          <a:prstGeom prst="rect">
            <a:avLst/>
          </a:prstGeom>
          <a:noFill/>
        </p:spPr>
        <p:txBody>
          <a:bodyPr wrap="none" rtlCol="0">
            <a:spAutoFit/>
          </a:bodyPr>
          <a:lstStyle/>
          <a:p>
            <a:r>
              <a:rPr lang="en-US" dirty="0" smtClean="0"/>
              <a:t>H</a:t>
            </a:r>
            <a:endParaRPr lang="ru-RU" dirty="0"/>
          </a:p>
        </p:txBody>
      </p:sp>
      <p:sp>
        <p:nvSpPr>
          <p:cNvPr id="28" name="TextBox 27"/>
          <p:cNvSpPr txBox="1"/>
          <p:nvPr/>
        </p:nvSpPr>
        <p:spPr>
          <a:xfrm>
            <a:off x="6546531" y="6040679"/>
            <a:ext cx="263214" cy="369332"/>
          </a:xfrm>
          <a:prstGeom prst="rect">
            <a:avLst/>
          </a:prstGeom>
          <a:noFill/>
        </p:spPr>
        <p:txBody>
          <a:bodyPr wrap="none" rtlCol="0">
            <a:spAutoFit/>
          </a:bodyPr>
          <a:lstStyle/>
          <a:p>
            <a:r>
              <a:rPr lang="en-US" dirty="0" smtClean="0"/>
              <a:t>I</a:t>
            </a:r>
            <a:endParaRPr lang="ru-RU" dirty="0"/>
          </a:p>
        </p:txBody>
      </p:sp>
      <p:sp>
        <p:nvSpPr>
          <p:cNvPr id="29" name="TextBox 28"/>
          <p:cNvSpPr txBox="1"/>
          <p:nvPr/>
        </p:nvSpPr>
        <p:spPr>
          <a:xfrm>
            <a:off x="1178833" y="1586183"/>
            <a:ext cx="340158" cy="369332"/>
          </a:xfrm>
          <a:prstGeom prst="rect">
            <a:avLst/>
          </a:prstGeom>
          <a:noFill/>
        </p:spPr>
        <p:txBody>
          <a:bodyPr wrap="none" rtlCol="0">
            <a:spAutoFit/>
          </a:bodyPr>
          <a:lstStyle/>
          <a:p>
            <a:r>
              <a:rPr lang="en-US" dirty="0" smtClean="0"/>
              <a:t>A</a:t>
            </a:r>
            <a:endParaRPr lang="ru-RU" dirty="0"/>
          </a:p>
        </p:txBody>
      </p:sp>
    </p:spTree>
    <p:extLst>
      <p:ext uri="{BB962C8B-B14F-4D97-AF65-F5344CB8AC3E}">
        <p14:creationId xmlns:p14="http://schemas.microsoft.com/office/powerpoint/2010/main" val="15171245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sz="quarter" idx="1"/>
          </p:nvPr>
        </p:nvSpPr>
        <p:spPr>
          <a:xfrm>
            <a:off x="457200" y="457200"/>
            <a:ext cx="6248400" cy="3331840"/>
          </a:xfrm>
        </p:spPr>
        <p:txBody>
          <a:bodyPr/>
          <a:lstStyle/>
          <a:p>
            <a:r>
              <a:rPr lang="en-US" dirty="0" smtClean="0">
                <a:solidFill>
                  <a:srgbClr val="C00000"/>
                </a:solidFill>
                <a:latin typeface="Times New Roman" pitchFamily="18" charset="0"/>
                <a:cs typeface="Times New Roman" pitchFamily="18" charset="0"/>
              </a:rPr>
              <a:t>Homework</a:t>
            </a:r>
            <a:endParaRPr lang="ru-RU" dirty="0">
              <a:solidFill>
                <a:srgbClr val="C00000"/>
              </a:solidFill>
              <a:latin typeface="Times New Roman" pitchFamily="18" charset="0"/>
              <a:cs typeface="Times New Roman" pitchFamily="18" charset="0"/>
            </a:endParaRPr>
          </a:p>
        </p:txBody>
      </p:sp>
      <p:sp>
        <p:nvSpPr>
          <p:cNvPr id="3" name="Текст 2"/>
          <p:cNvSpPr>
            <a:spLocks noGrp="1"/>
          </p:cNvSpPr>
          <p:nvPr>
            <p:ph type="body" idx="2"/>
          </p:nvPr>
        </p:nvSpPr>
        <p:spPr>
          <a:xfrm>
            <a:off x="395536" y="1700808"/>
            <a:ext cx="8496944" cy="4021832"/>
          </a:xfrm>
        </p:spPr>
        <p:txBody>
          <a:bodyPr/>
          <a:lstStyle/>
          <a:p>
            <a:r>
              <a:rPr lang="en-US" sz="2000" dirty="0" smtClean="0">
                <a:solidFill>
                  <a:srgbClr val="002060"/>
                </a:solidFill>
                <a:latin typeface="Times New Roman" pitchFamily="18" charset="0"/>
                <a:cs typeface="Times New Roman" pitchFamily="18" charset="0"/>
              </a:rPr>
              <a:t>What photos will you send to your foreign friend for him/ her to better imagine your area. Explain your choice.</a:t>
            </a:r>
          </a:p>
          <a:p>
            <a:r>
              <a:rPr lang="en-US" sz="2000" dirty="0" smtClean="0">
                <a:solidFill>
                  <a:srgbClr val="002060"/>
                </a:solidFill>
                <a:latin typeface="Times New Roman" pitchFamily="18" charset="0"/>
                <a:cs typeface="Times New Roman" pitchFamily="18" charset="0"/>
              </a:rPr>
              <a:t>Use </a:t>
            </a:r>
            <a:r>
              <a:rPr lang="en-US" sz="2000" u="sng" dirty="0" smtClean="0">
                <a:solidFill>
                  <a:srgbClr val="0070C0"/>
                </a:solidFill>
                <a:latin typeface="Times New Roman" pitchFamily="18" charset="0"/>
                <a:cs typeface="Times New Roman" pitchFamily="18" charset="0"/>
                <a:hlinkClick r:id="rId2"/>
              </a:rPr>
              <a:t>http</a:t>
            </a:r>
            <a:r>
              <a:rPr lang="en-US" sz="2000" u="sng" dirty="0">
                <a:solidFill>
                  <a:srgbClr val="0070C0"/>
                </a:solidFill>
                <a:latin typeface="Times New Roman" pitchFamily="18" charset="0"/>
                <a:cs typeface="Times New Roman" pitchFamily="18" charset="0"/>
                <a:hlinkClick r:id="rId2"/>
              </a:rPr>
              <a:t>://www.bgunb.ru/links/belogorie_old_and_modern/culture/holidays_&amp;_festivals/english/white_city.pdf</a:t>
            </a:r>
            <a:endParaRPr lang="ru-RU" sz="2000" dirty="0">
              <a:solidFill>
                <a:srgbClr val="0070C0"/>
              </a:solidFill>
              <a:latin typeface="Times New Roman" pitchFamily="18" charset="0"/>
              <a:cs typeface="Times New Roman" pitchFamily="18" charset="0"/>
            </a:endParaRPr>
          </a:p>
          <a:p>
            <a:endParaRPr lang="ru-RU" dirty="0"/>
          </a:p>
        </p:txBody>
      </p:sp>
    </p:spTree>
    <p:extLst>
      <p:ext uri="{BB962C8B-B14F-4D97-AF65-F5344CB8AC3E}">
        <p14:creationId xmlns:p14="http://schemas.microsoft.com/office/powerpoint/2010/main" val="32676796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116632"/>
            <a:ext cx="7924800" cy="1512168"/>
          </a:xfrm>
        </p:spPr>
        <p:txBody>
          <a:bodyPr/>
          <a:lstStyle/>
          <a:p>
            <a:r>
              <a:rPr lang="ru-RU" sz="2800" dirty="0" smtClean="0">
                <a:solidFill>
                  <a:srgbClr val="7030A0"/>
                </a:solidFill>
              </a:rPr>
              <a:t>Источники</a:t>
            </a:r>
            <a:endParaRPr lang="ru-RU" sz="2800" dirty="0">
              <a:solidFill>
                <a:srgbClr val="7030A0"/>
              </a:solidFill>
            </a:endParaRPr>
          </a:p>
        </p:txBody>
      </p:sp>
      <p:sp>
        <p:nvSpPr>
          <p:cNvPr id="3" name="Текст 2"/>
          <p:cNvSpPr>
            <a:spLocks noGrp="1"/>
          </p:cNvSpPr>
          <p:nvPr>
            <p:ph type="body" idx="1"/>
          </p:nvPr>
        </p:nvSpPr>
        <p:spPr>
          <a:xfrm>
            <a:off x="685800" y="1988840"/>
            <a:ext cx="7924800" cy="3954760"/>
          </a:xfrm>
        </p:spPr>
        <p:txBody>
          <a:bodyPr>
            <a:normAutofit fontScale="92500" lnSpcReduction="10000"/>
          </a:bodyPr>
          <a:lstStyle/>
          <a:p>
            <a:r>
              <a:rPr lang="en-US" sz="1600" u="sng" dirty="0">
                <a:latin typeface="Times New Roman" pitchFamily="18" charset="0"/>
                <a:cs typeface="Times New Roman" pitchFamily="18" charset="0"/>
                <a:hlinkClick r:id="rId2"/>
              </a:rPr>
              <a:t>http://www.bgunb.ru/links/belogorie_old_and_modern/culture/holidays_&amp;_festivals/english/white_city.pdf</a:t>
            </a:r>
            <a:endParaRPr lang="ru-RU" sz="1600" dirty="0">
              <a:latin typeface="Times New Roman" pitchFamily="18" charset="0"/>
              <a:cs typeface="Times New Roman" pitchFamily="18" charset="0"/>
            </a:endParaRPr>
          </a:p>
          <a:p>
            <a:r>
              <a:rPr lang="en-US" sz="1600" u="sng" dirty="0">
                <a:latin typeface="Times New Roman" pitchFamily="18" charset="0"/>
                <a:cs typeface="Times New Roman" pitchFamily="18" charset="0"/>
                <a:hlinkClick r:id="rId3"/>
              </a:rPr>
              <a:t>http://sitenew.bgunb.ru/Belogorie/Culture.aspx?id=12&amp;lang=1#</a:t>
            </a:r>
            <a:endParaRPr lang="ru-RU" sz="1600" dirty="0">
              <a:latin typeface="Times New Roman" pitchFamily="18" charset="0"/>
              <a:cs typeface="Times New Roman" pitchFamily="18" charset="0"/>
            </a:endParaRPr>
          </a:p>
          <a:p>
            <a:r>
              <a:rPr lang="en-US" sz="1600" u="sng" dirty="0">
                <a:latin typeface="Times New Roman" pitchFamily="18" charset="0"/>
                <a:cs typeface="Times New Roman" pitchFamily="18" charset="0"/>
                <a:hlinkClick r:id="rId4"/>
              </a:rPr>
              <a:t>http://eventsinrussia.com/en/event/17715</a:t>
            </a:r>
            <a:endParaRPr lang="ru-RU" sz="1600" dirty="0">
              <a:latin typeface="Times New Roman" pitchFamily="18" charset="0"/>
              <a:cs typeface="Times New Roman" pitchFamily="18" charset="0"/>
            </a:endParaRPr>
          </a:p>
          <a:p>
            <a:r>
              <a:rPr lang="en-US" sz="1600" u="sng" dirty="0">
                <a:latin typeface="Times New Roman" pitchFamily="18" charset="0"/>
                <a:cs typeface="Times New Roman" pitchFamily="18" charset="0"/>
                <a:hlinkClick r:id="rId5"/>
              </a:rPr>
              <a:t>http://</a:t>
            </a:r>
            <a:r>
              <a:rPr lang="en-US" sz="1600" u="sng" dirty="0" smtClean="0">
                <a:latin typeface="Times New Roman" pitchFamily="18" charset="0"/>
                <a:cs typeface="Times New Roman" pitchFamily="18" charset="0"/>
                <a:hlinkClick r:id="rId5"/>
              </a:rPr>
              <a:t>paulinrussia.com/All-Seasons-In-Belgorod-2010.php</a:t>
            </a:r>
            <a:endParaRPr lang="ru-RU" sz="1600" u="sng" dirty="0" smtClean="0">
              <a:latin typeface="Times New Roman" pitchFamily="18" charset="0"/>
              <a:cs typeface="Times New Roman" pitchFamily="18" charset="0"/>
            </a:endParaRPr>
          </a:p>
          <a:p>
            <a:r>
              <a:rPr lang="en-US" sz="1600" dirty="0">
                <a:solidFill>
                  <a:schemeClr val="accent5">
                    <a:lumMod val="75000"/>
                  </a:schemeClr>
                </a:solidFill>
                <a:latin typeface="Times New Roman" pitchFamily="18" charset="0"/>
                <a:cs typeface="Times New Roman" pitchFamily="18" charset="0"/>
              </a:rPr>
              <a:t>http://sitenew.bgunb.ru/Belogorie/Culture.aspx?id=12&amp;lang=1#</a:t>
            </a:r>
            <a:endParaRPr lang="ru-RU" sz="1600" dirty="0">
              <a:solidFill>
                <a:schemeClr val="accent5">
                  <a:lumMod val="75000"/>
                </a:schemeClr>
              </a:solidFill>
              <a:latin typeface="Times New Roman" pitchFamily="18" charset="0"/>
              <a:cs typeface="Times New Roman" pitchFamily="18" charset="0"/>
            </a:endParaRPr>
          </a:p>
          <a:p>
            <a:r>
              <a:rPr lang="en-US" sz="1600" u="sng" dirty="0">
                <a:latin typeface="Times New Roman" pitchFamily="18" charset="0"/>
                <a:cs typeface="Times New Roman" pitchFamily="18" charset="0"/>
                <a:hlinkClick r:id="rId6"/>
              </a:rPr>
              <a:t>http://eventsinrussia.com/en/event/17820</a:t>
            </a:r>
            <a:endParaRPr lang="ru-RU" sz="1600" dirty="0">
              <a:latin typeface="Times New Roman" pitchFamily="18" charset="0"/>
              <a:cs typeface="Times New Roman" pitchFamily="18" charset="0"/>
            </a:endParaRPr>
          </a:p>
          <a:p>
            <a:r>
              <a:rPr lang="en-US" sz="1600" u="sng" dirty="0">
                <a:latin typeface="Times New Roman" pitchFamily="18" charset="0"/>
                <a:cs typeface="Times New Roman" pitchFamily="18" charset="0"/>
                <a:hlinkClick r:id="rId7"/>
              </a:rPr>
              <a:t>http://paulinrussia.com/Maslenitsa-In-Belgorod-2012.php</a:t>
            </a:r>
            <a:endParaRPr lang="ru-RU" sz="1600" dirty="0">
              <a:latin typeface="Times New Roman" pitchFamily="18" charset="0"/>
              <a:cs typeface="Times New Roman" pitchFamily="18" charset="0"/>
            </a:endParaRPr>
          </a:p>
          <a:p>
            <a:r>
              <a:rPr lang="en-US" sz="1600" u="sng" dirty="0">
                <a:latin typeface="Times New Roman" pitchFamily="18" charset="0"/>
                <a:cs typeface="Times New Roman" pitchFamily="18" charset="0"/>
                <a:hlinkClick r:id="rId8"/>
              </a:rPr>
              <a:t>http://sitenew.bgunb.ru/ProjectsPage.aspx</a:t>
            </a:r>
            <a:endParaRPr lang="ru-RU" sz="1600" dirty="0">
              <a:latin typeface="Times New Roman" pitchFamily="18" charset="0"/>
              <a:cs typeface="Times New Roman" pitchFamily="18" charset="0"/>
            </a:endParaRPr>
          </a:p>
          <a:p>
            <a:r>
              <a:rPr lang="ru-RU" sz="1600" dirty="0">
                <a:solidFill>
                  <a:srgbClr val="7030A0"/>
                </a:solidFill>
                <a:latin typeface="Times New Roman" pitchFamily="18" charset="0"/>
                <a:cs typeface="Times New Roman" pitchFamily="18" charset="0"/>
              </a:rPr>
              <a:t>https://comp-security.net</a:t>
            </a:r>
          </a:p>
          <a:p>
            <a:r>
              <a:rPr lang="en-US" sz="1600" dirty="0" smtClean="0">
                <a:solidFill>
                  <a:srgbClr val="7030A0"/>
                </a:solidFill>
                <a:latin typeface="Times New Roman" pitchFamily="18" charset="0"/>
                <a:cs typeface="Times New Roman" pitchFamily="18" charset="0"/>
              </a:rPr>
              <a:t>paulinrussia.com/Easter­In­Belgorod­2012.php</a:t>
            </a:r>
            <a:endParaRPr lang="ru-RU" sz="1600" dirty="0">
              <a:solidFill>
                <a:srgbClr val="7030A0"/>
              </a:solidFill>
              <a:latin typeface="Times New Roman" pitchFamily="18" charset="0"/>
              <a:cs typeface="Times New Roman" pitchFamily="18" charset="0"/>
            </a:endParaRPr>
          </a:p>
          <a:p>
            <a:r>
              <a:rPr lang="en-US" sz="1600" dirty="0">
                <a:solidFill>
                  <a:srgbClr val="7030A0"/>
                </a:solidFill>
                <a:latin typeface="Times New Roman" pitchFamily="18" charset="0"/>
                <a:cs typeface="Times New Roman" pitchFamily="18" charset="0"/>
              </a:rPr>
              <a:t>http://www.bgunb.ru/links/belogorie_old_and_modern/culture/holidays_&amp;_festivals/english/victory_day.pdf</a:t>
            </a:r>
            <a:endParaRPr lang="ru-RU" sz="1600" dirty="0">
              <a:solidFill>
                <a:srgbClr val="7030A0"/>
              </a:solidFill>
              <a:latin typeface="Times New Roman" pitchFamily="18" charset="0"/>
              <a:cs typeface="Times New Roman" pitchFamily="18" charset="0"/>
            </a:endParaRPr>
          </a:p>
          <a:p>
            <a:r>
              <a:rPr lang="en-US" sz="1600" dirty="0">
                <a:solidFill>
                  <a:srgbClr val="7030A0"/>
                </a:solidFill>
                <a:latin typeface="Times New Roman" pitchFamily="18" charset="0"/>
                <a:cs typeface="Times New Roman" pitchFamily="18" charset="0"/>
              </a:rPr>
              <a:t>paulinrussia.com/</a:t>
            </a:r>
            <a:r>
              <a:rPr lang="en-US" sz="1600" u="sng" dirty="0" err="1">
                <a:solidFill>
                  <a:srgbClr val="7030A0"/>
                </a:solidFill>
                <a:latin typeface="Times New Roman" pitchFamily="18" charset="0"/>
                <a:cs typeface="Times New Roman" pitchFamily="18" charset="0"/>
              </a:rPr>
              <a:t>Cossack­Culture­Festival­In­Belgorod.php</a:t>
            </a:r>
            <a:endParaRPr lang="ru-RU" sz="1600" u="sng" dirty="0">
              <a:solidFill>
                <a:srgbClr val="7030A0"/>
              </a:solidFill>
              <a:latin typeface="Times New Roman" pitchFamily="18" charset="0"/>
              <a:cs typeface="Times New Roman" pitchFamily="18" charset="0"/>
            </a:endParaRPr>
          </a:p>
          <a:p>
            <a:endParaRPr lang="ru-RU" dirty="0"/>
          </a:p>
          <a:p>
            <a:endParaRPr lang="ru-RU" dirty="0"/>
          </a:p>
        </p:txBody>
      </p:sp>
    </p:spTree>
    <p:extLst>
      <p:ext uri="{BB962C8B-B14F-4D97-AF65-F5344CB8AC3E}">
        <p14:creationId xmlns:p14="http://schemas.microsoft.com/office/powerpoint/2010/main" val="14476831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27584" y="2551837"/>
            <a:ext cx="7488832" cy="1323439"/>
          </a:xfrm>
          <a:prstGeom prst="rect">
            <a:avLst/>
          </a:prstGeom>
        </p:spPr>
        <p:txBody>
          <a:bodyPr wrap="square">
            <a:spAutoFit/>
          </a:bodyPr>
          <a:lstStyle/>
          <a:p>
            <a:r>
              <a:rPr lang="ru-RU" sz="2000" dirty="0">
                <a:solidFill>
                  <a:srgbClr val="002060"/>
                </a:solidFill>
                <a:latin typeface="Times New Roman" pitchFamily="18" charset="0"/>
                <a:cs typeface="Times New Roman" pitchFamily="18" charset="0"/>
              </a:rPr>
              <a:t>Региональный компонент к УМК В.П. Кузовлева  Английский язык 8 класс</a:t>
            </a:r>
            <a:r>
              <a:rPr lang="en-US" sz="2000" dirty="0">
                <a:solidFill>
                  <a:srgbClr val="002060"/>
                </a:solidFill>
                <a:latin typeface="Times New Roman" pitchFamily="18" charset="0"/>
                <a:cs typeface="Times New Roman" pitchFamily="18" charset="0"/>
              </a:rPr>
              <a:t>.</a:t>
            </a:r>
            <a:r>
              <a:rPr lang="ru-RU" sz="2000" dirty="0">
                <a:solidFill>
                  <a:srgbClr val="002060"/>
                </a:solidFill>
                <a:latin typeface="Times New Roman" pitchFamily="18" charset="0"/>
                <a:cs typeface="Times New Roman" pitchFamily="18" charset="0"/>
              </a:rPr>
              <a:t> Раздел </a:t>
            </a:r>
            <a:r>
              <a:rPr lang="en-US" sz="2000" dirty="0">
                <a:solidFill>
                  <a:srgbClr val="002060"/>
                </a:solidFill>
                <a:latin typeface="Times New Roman" pitchFamily="18" charset="0"/>
                <a:cs typeface="Times New Roman" pitchFamily="18" charset="0"/>
              </a:rPr>
              <a:t>2</a:t>
            </a:r>
            <a:r>
              <a:rPr lang="ru-RU" sz="2000" dirty="0">
                <a:solidFill>
                  <a:srgbClr val="002060"/>
                </a:solidFill>
                <a:latin typeface="Times New Roman" pitchFamily="18" charset="0"/>
                <a:cs typeface="Times New Roman" pitchFamily="18" charset="0"/>
              </a:rPr>
              <a:t>.</a:t>
            </a:r>
            <a:r>
              <a:rPr lang="en-US" sz="2000" dirty="0">
                <a:solidFill>
                  <a:srgbClr val="002060"/>
                </a:solidFill>
                <a:latin typeface="Times New Roman" pitchFamily="18" charset="0"/>
                <a:cs typeface="Times New Roman" pitchFamily="18" charset="0"/>
              </a:rPr>
              <a:t> </a:t>
            </a:r>
            <a:r>
              <a:rPr lang="en-US" sz="2000" dirty="0" smtClean="0">
                <a:solidFill>
                  <a:srgbClr val="002060"/>
                </a:solidFill>
                <a:latin typeface="Times New Roman" pitchFamily="18" charset="0"/>
                <a:cs typeface="Times New Roman" pitchFamily="18" charset="0"/>
              </a:rPr>
              <a:t>“Is </a:t>
            </a:r>
            <a:r>
              <a:rPr lang="en-US" sz="2000" dirty="0">
                <a:solidFill>
                  <a:srgbClr val="002060"/>
                </a:solidFill>
                <a:latin typeface="Times New Roman" pitchFamily="18" charset="0"/>
                <a:cs typeface="Times New Roman" pitchFamily="18" charset="0"/>
              </a:rPr>
              <a:t>your country a land of traditions</a:t>
            </a:r>
            <a:r>
              <a:rPr lang="en-US" sz="2000" dirty="0" smtClean="0">
                <a:solidFill>
                  <a:srgbClr val="002060"/>
                </a:solidFill>
                <a:latin typeface="Times New Roman" pitchFamily="18" charset="0"/>
                <a:cs typeface="Times New Roman" pitchFamily="18" charset="0"/>
              </a:rPr>
              <a:t>?”</a:t>
            </a:r>
            <a:r>
              <a:rPr lang="ru-RU" sz="2000" dirty="0" smtClean="0">
                <a:solidFill>
                  <a:srgbClr val="002060"/>
                </a:solidFill>
                <a:latin typeface="Times New Roman" pitchFamily="18" charset="0"/>
                <a:cs typeface="Times New Roman" pitchFamily="18" charset="0"/>
              </a:rPr>
              <a:t> </a:t>
            </a:r>
            <a:r>
              <a:rPr lang="ru-RU" sz="2000" dirty="0">
                <a:solidFill>
                  <a:srgbClr val="002060"/>
                </a:solidFill>
                <a:latin typeface="Times New Roman" pitchFamily="18" charset="0"/>
                <a:cs typeface="Times New Roman" pitchFamily="18" charset="0"/>
              </a:rPr>
              <a:t>Урок 6. </a:t>
            </a:r>
            <a:r>
              <a:rPr lang="en-US" sz="2000" dirty="0">
                <a:solidFill>
                  <a:srgbClr val="002060"/>
                </a:solidFill>
                <a:latin typeface="Times New Roman" pitchFamily="18" charset="0"/>
                <a:cs typeface="Times New Roman" pitchFamily="18" charset="0"/>
              </a:rPr>
              <a:t>“ Are celebrations important?”</a:t>
            </a:r>
            <a:r>
              <a:rPr lang="ru-RU" sz="2000" dirty="0">
                <a:solidFill>
                  <a:srgbClr val="002060"/>
                </a:solidFill>
                <a:latin typeface="Times New Roman" pitchFamily="18" charset="0"/>
                <a:cs typeface="Times New Roman" pitchFamily="18" charset="0"/>
              </a:rPr>
              <a:t>. Задание 3. </a:t>
            </a:r>
            <a:r>
              <a:rPr lang="en-US" sz="2000" dirty="0">
                <a:solidFill>
                  <a:srgbClr val="002060"/>
                </a:solidFill>
                <a:latin typeface="Times New Roman" pitchFamily="18" charset="0"/>
                <a:cs typeface="Times New Roman" pitchFamily="18" charset="0"/>
              </a:rPr>
              <a:t>In your culture. There are national and local celebrations and festivals in Russia</a:t>
            </a:r>
            <a:endParaRPr lang="ru-RU" sz="2000" dirty="0">
              <a:solidFill>
                <a:srgbClr val="002060"/>
              </a:solidFill>
            </a:endParaRPr>
          </a:p>
        </p:txBody>
      </p:sp>
    </p:spTree>
    <p:extLst>
      <p:ext uri="{BB962C8B-B14F-4D97-AF65-F5344CB8AC3E}">
        <p14:creationId xmlns:p14="http://schemas.microsoft.com/office/powerpoint/2010/main" val="37651729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rmAutofit/>
          </a:bodyPr>
          <a:lstStyle/>
          <a:p>
            <a:r>
              <a:rPr lang="en-US" sz="4000" dirty="0" smtClean="0">
                <a:solidFill>
                  <a:schemeClr val="accent4">
                    <a:lumMod val="50000"/>
                  </a:schemeClr>
                </a:solidFill>
              </a:rPr>
              <a:t>My </a:t>
            </a:r>
            <a:r>
              <a:rPr lang="en-US" sz="4000" dirty="0">
                <a:solidFill>
                  <a:schemeClr val="accent4">
                    <a:lumMod val="50000"/>
                  </a:schemeClr>
                </a:solidFill>
              </a:rPr>
              <a:t>small homeland is Belgorod region</a:t>
            </a:r>
            <a:endParaRPr lang="ru-RU" sz="4000" dirty="0">
              <a:solidFill>
                <a:schemeClr val="accent4">
                  <a:lumMod val="50000"/>
                </a:schemeClr>
              </a:solidFill>
            </a:endParaRPr>
          </a:p>
        </p:txBody>
      </p:sp>
      <p:pic>
        <p:nvPicPr>
          <p:cNvPr id="1026" name="Picture 2" descr="https://ds03.infourok.ru/uploads/ex/0e06/0000d155-f8ba47a5/img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4000" y="1524000"/>
            <a:ext cx="60960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2995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sz="2800" dirty="0" smtClean="0">
                <a:solidFill>
                  <a:srgbClr val="C00000"/>
                </a:solidFill>
              </a:rPr>
              <a:t>Victory Day</a:t>
            </a:r>
            <a:endParaRPr lang="ru-RU" sz="2800" dirty="0">
              <a:solidFill>
                <a:srgbClr val="C00000"/>
              </a:solidFill>
            </a:endParaRPr>
          </a:p>
        </p:txBody>
      </p:sp>
      <p:sp>
        <p:nvSpPr>
          <p:cNvPr id="4" name="Текст 3"/>
          <p:cNvSpPr>
            <a:spLocks noGrp="1"/>
          </p:cNvSpPr>
          <p:nvPr>
            <p:ph type="body" sz="half" idx="2"/>
          </p:nvPr>
        </p:nvSpPr>
        <p:spPr/>
        <p:txBody>
          <a:bodyPr>
            <a:normAutofit fontScale="92500" lnSpcReduction="20000"/>
          </a:bodyPr>
          <a:lstStyle/>
          <a:p>
            <a:r>
              <a:rPr lang="en-US" dirty="0">
                <a:solidFill>
                  <a:schemeClr val="tx2">
                    <a:lumMod val="75000"/>
                  </a:schemeClr>
                </a:solidFill>
                <a:latin typeface="Times New Roman" pitchFamily="18" charset="0"/>
                <a:cs typeface="Times New Roman" pitchFamily="18" charset="0"/>
              </a:rPr>
              <a:t>Every year Belgorod residents together with the whole of Russia </a:t>
            </a:r>
            <a:r>
              <a:rPr lang="en-US" dirty="0" smtClean="0">
                <a:solidFill>
                  <a:schemeClr val="tx2">
                    <a:lumMod val="75000"/>
                  </a:schemeClr>
                </a:solidFill>
                <a:latin typeface="Times New Roman" pitchFamily="18" charset="0"/>
                <a:cs typeface="Times New Roman" pitchFamily="18" charset="0"/>
              </a:rPr>
              <a:t>celebrates </a:t>
            </a:r>
            <a:r>
              <a:rPr lang="en-US" dirty="0">
                <a:solidFill>
                  <a:schemeClr val="tx2">
                    <a:lumMod val="75000"/>
                  </a:schemeClr>
                </a:solidFill>
                <a:latin typeface="Times New Roman" pitchFamily="18" charset="0"/>
                <a:cs typeface="Times New Roman" pitchFamily="18" charset="0"/>
              </a:rPr>
              <a:t>the 9th of May as a Victory over Fascism and the loss of life during this period of time. As the older generation passes away a new generation will take its place. It is important to remember the past so as to prevent this great tragedy happening again to any country throughout the world</a:t>
            </a:r>
            <a:endParaRPr lang="ru-RU" dirty="0">
              <a:solidFill>
                <a:schemeClr val="tx2">
                  <a:lumMod val="75000"/>
                </a:schemeClr>
              </a:solidFill>
              <a:latin typeface="Times New Roman" pitchFamily="18" charset="0"/>
              <a:cs typeface="Times New Roman" pitchFamily="18" charset="0"/>
            </a:endParaRPr>
          </a:p>
          <a:p>
            <a:endParaRPr lang="ru-RU" dirty="0"/>
          </a:p>
        </p:txBody>
      </p:sp>
      <p:pic>
        <p:nvPicPr>
          <p:cNvPr id="5" name="Рисунок 4" descr="Victory Day"/>
          <p:cNvPicPr>
            <a:picLocks noGrp="1"/>
          </p:cNvPicPr>
          <p:nvPr>
            <p:ph type="pic" idx="1"/>
          </p:nvPr>
        </p:nvPicPr>
        <p:blipFill>
          <a:blip r:embed="rId2">
            <a:extLst>
              <a:ext uri="{28A0092B-C50C-407E-A947-70E740481C1C}">
                <a14:useLocalDpi xmlns:a14="http://schemas.microsoft.com/office/drawing/2010/main" val="0"/>
              </a:ext>
            </a:extLst>
          </a:blip>
          <a:srcRect l="19616" r="19616"/>
          <a:stretch>
            <a:fillRect/>
          </a:stretch>
        </p:blipFill>
        <p:spPr bwMode="auto">
          <a:prstGeom prst="rect">
            <a:avLst/>
          </a:prstGeom>
          <a:noFill/>
          <a:ln>
            <a:noFill/>
          </a:ln>
        </p:spPr>
      </p:pic>
    </p:spTree>
    <p:extLst>
      <p:ext uri="{BB962C8B-B14F-4D97-AF65-F5344CB8AC3E}">
        <p14:creationId xmlns:p14="http://schemas.microsoft.com/office/powerpoint/2010/main" val="32046563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sz="4000" u="sng" dirty="0">
                <a:hlinkClick r:id="rId2"/>
              </a:rPr>
              <a:t>Easter</a:t>
            </a:r>
            <a:r>
              <a:rPr lang="ru-RU" dirty="0"/>
              <a:t/>
            </a:r>
            <a:br>
              <a:rPr lang="ru-RU" dirty="0"/>
            </a:br>
            <a:endParaRPr lang="ru-RU" dirty="0"/>
          </a:p>
        </p:txBody>
      </p:sp>
      <p:sp>
        <p:nvSpPr>
          <p:cNvPr id="4" name="Текст 3"/>
          <p:cNvSpPr>
            <a:spLocks noGrp="1"/>
          </p:cNvSpPr>
          <p:nvPr>
            <p:ph type="body" sz="half" idx="2"/>
          </p:nvPr>
        </p:nvSpPr>
        <p:spPr/>
        <p:txBody>
          <a:bodyPr>
            <a:normAutofit fontScale="92500" lnSpcReduction="20000"/>
          </a:bodyPr>
          <a:lstStyle/>
          <a:p>
            <a:r>
              <a:rPr lang="en-US" sz="1700" dirty="0">
                <a:solidFill>
                  <a:srgbClr val="002060"/>
                </a:solidFill>
              </a:rPr>
              <a:t>Easter is a Christian holiday with a long and ancient history. Easter in Belgorod is accompanied by religious services in all Orthodox Cathedrals and churches and Saturday’s processions from the Preobrazhensky Cathedral to the main square in downtown</a:t>
            </a:r>
            <a:r>
              <a:rPr lang="en-US" dirty="0">
                <a:solidFill>
                  <a:srgbClr val="002060"/>
                </a:solidFill>
              </a:rPr>
              <a:t>.</a:t>
            </a:r>
            <a:endParaRPr lang="ru-RU" dirty="0">
              <a:solidFill>
                <a:srgbClr val="002060"/>
              </a:solidFill>
            </a:endParaRPr>
          </a:p>
          <a:p>
            <a:endParaRPr lang="ru-RU" dirty="0"/>
          </a:p>
        </p:txBody>
      </p:sp>
      <p:pic>
        <p:nvPicPr>
          <p:cNvPr id="5" name="Рисунок 4" descr="Easter"/>
          <p:cNvPicPr>
            <a:picLocks noGrp="1"/>
          </p:cNvPicPr>
          <p:nvPr>
            <p:ph type="pic" idx="1"/>
          </p:nvPr>
        </p:nvPicPr>
        <p:blipFill>
          <a:blip r:embed="rId3">
            <a:extLst>
              <a:ext uri="{28A0092B-C50C-407E-A947-70E740481C1C}">
                <a14:useLocalDpi xmlns:a14="http://schemas.microsoft.com/office/drawing/2010/main" val="0"/>
              </a:ext>
            </a:extLst>
          </a:blip>
          <a:srcRect l="8072" r="8072"/>
          <a:stretch>
            <a:fillRect/>
          </a:stretch>
        </p:blipFill>
        <p:spPr bwMode="auto">
          <a:prstGeom prst="rect">
            <a:avLst/>
          </a:prstGeom>
          <a:noFill/>
          <a:ln>
            <a:noFill/>
          </a:ln>
        </p:spPr>
      </p:pic>
    </p:spTree>
    <p:extLst>
      <p:ext uri="{BB962C8B-B14F-4D97-AF65-F5344CB8AC3E}">
        <p14:creationId xmlns:p14="http://schemas.microsoft.com/office/powerpoint/2010/main" val="4558361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400" dirty="0" smtClean="0">
                <a:hlinkClick r:id="rId2"/>
              </a:rPr>
              <a:t/>
            </a:r>
            <a:br>
              <a:rPr lang="ru-RU" sz="2400" dirty="0" smtClean="0">
                <a:hlinkClick r:id="rId2"/>
              </a:rPr>
            </a:br>
            <a:r>
              <a:rPr lang="ru-RU" sz="2400" dirty="0">
                <a:hlinkClick r:id="rId2"/>
              </a:rPr>
              <a:t/>
            </a:r>
            <a:br>
              <a:rPr lang="ru-RU" sz="2400" dirty="0">
                <a:hlinkClick r:id="rId2"/>
              </a:rPr>
            </a:br>
            <a:r>
              <a:rPr lang="ru-RU" sz="2400" dirty="0" smtClean="0">
                <a:hlinkClick r:id="rId2"/>
              </a:rPr>
              <a:t/>
            </a:r>
            <a:br>
              <a:rPr lang="ru-RU" sz="2400" dirty="0" smtClean="0">
                <a:hlinkClick r:id="rId2"/>
              </a:rPr>
            </a:br>
            <a:r>
              <a:rPr lang="en-US" sz="2400" dirty="0" smtClean="0">
                <a:hlinkClick r:id="rId2"/>
              </a:rPr>
              <a:t>Maslenitsa</a:t>
            </a:r>
            <a:r>
              <a:rPr lang="ru-RU" sz="2400" dirty="0"/>
              <a:t/>
            </a:r>
            <a:br>
              <a:rPr lang="ru-RU" sz="2400" dirty="0"/>
            </a:br>
            <a:r>
              <a:rPr lang="ru-RU" sz="2400" dirty="0"/>
              <a:t/>
            </a:r>
            <a:br>
              <a:rPr lang="ru-RU" sz="2400" dirty="0"/>
            </a:br>
            <a:endParaRPr lang="ru-RU" sz="2400" dirty="0"/>
          </a:p>
        </p:txBody>
      </p:sp>
      <p:sp>
        <p:nvSpPr>
          <p:cNvPr id="4" name="Текст 3"/>
          <p:cNvSpPr>
            <a:spLocks noGrp="1"/>
          </p:cNvSpPr>
          <p:nvPr>
            <p:ph type="body" sz="half" idx="2"/>
          </p:nvPr>
        </p:nvSpPr>
        <p:spPr>
          <a:xfrm>
            <a:off x="6516216" y="1556792"/>
            <a:ext cx="2057400" cy="4419600"/>
          </a:xfrm>
        </p:spPr>
        <p:txBody>
          <a:bodyPr>
            <a:normAutofit/>
          </a:bodyPr>
          <a:lstStyle/>
          <a:p>
            <a:r>
              <a:rPr lang="en-US" sz="2000" dirty="0">
                <a:solidFill>
                  <a:srgbClr val="002060"/>
                </a:solidFill>
                <a:latin typeface="Times New Roman" pitchFamily="18" charset="0"/>
                <a:cs typeface="Times New Roman" pitchFamily="18" charset="0"/>
              </a:rPr>
              <a:t>The celebration of the Maslenitsa holiday dates back to pagan times symbolizing the end of winter and the beginning of spring.</a:t>
            </a:r>
            <a:endParaRPr lang="ru-RU" sz="2000" dirty="0">
              <a:solidFill>
                <a:srgbClr val="002060"/>
              </a:solidFill>
              <a:latin typeface="Times New Roman" pitchFamily="18" charset="0"/>
              <a:cs typeface="Times New Roman" pitchFamily="18" charset="0"/>
            </a:endParaRPr>
          </a:p>
          <a:p>
            <a:endParaRPr lang="ru-RU" sz="2000" dirty="0"/>
          </a:p>
        </p:txBody>
      </p:sp>
      <p:pic>
        <p:nvPicPr>
          <p:cNvPr id="5" name="Рисунок 4" descr="Maslenitsa"/>
          <p:cNvPicPr>
            <a:picLocks noGrp="1"/>
          </p:cNvPicPr>
          <p:nvPr>
            <p:ph type="pic" idx="1"/>
          </p:nvPr>
        </p:nvPicPr>
        <p:blipFill>
          <a:blip r:embed="rId3">
            <a:extLst>
              <a:ext uri="{28A0092B-C50C-407E-A947-70E740481C1C}">
                <a14:useLocalDpi xmlns:a14="http://schemas.microsoft.com/office/drawing/2010/main" val="0"/>
              </a:ext>
            </a:extLst>
          </a:blip>
          <a:srcRect l="13815" r="13815"/>
          <a:stretch>
            <a:fillRect/>
          </a:stretch>
        </p:blipFill>
        <p:spPr bwMode="auto">
          <a:xfrm>
            <a:off x="395536" y="476672"/>
            <a:ext cx="6019800" cy="5562600"/>
          </a:xfrm>
          <a:prstGeom prst="rect">
            <a:avLst/>
          </a:prstGeom>
          <a:noFill/>
          <a:ln>
            <a:noFill/>
          </a:ln>
        </p:spPr>
      </p:pic>
    </p:spTree>
    <p:extLst>
      <p:ext uri="{BB962C8B-B14F-4D97-AF65-F5344CB8AC3E}">
        <p14:creationId xmlns:p14="http://schemas.microsoft.com/office/powerpoint/2010/main" val="12466578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en-US" sz="2200" u="sng" dirty="0">
                <a:hlinkClick r:id="rId2"/>
              </a:rPr>
              <a:t>Medieval White City Festival</a:t>
            </a:r>
            <a:r>
              <a:rPr lang="ru-RU" dirty="0" smtClean="0"/>
              <a:t/>
            </a:r>
            <a:br>
              <a:rPr lang="ru-RU" dirty="0" smtClean="0"/>
            </a:br>
            <a:endParaRPr lang="ru-RU" dirty="0"/>
          </a:p>
        </p:txBody>
      </p:sp>
      <p:pic>
        <p:nvPicPr>
          <p:cNvPr id="5" name="Рисунок 4" descr="Medieval White City Festival"/>
          <p:cNvPicPr>
            <a:picLocks noGrp="1"/>
          </p:cNvPicPr>
          <p:nvPr>
            <p:ph type="pic" idx="1"/>
          </p:nvPr>
        </p:nvPicPr>
        <p:blipFill>
          <a:blip r:embed="rId3">
            <a:extLst>
              <a:ext uri="{28A0092B-C50C-407E-A947-70E740481C1C}">
                <a14:useLocalDpi xmlns:a14="http://schemas.microsoft.com/office/drawing/2010/main" val="0"/>
              </a:ext>
            </a:extLst>
          </a:blip>
          <a:srcRect l="13927" r="13927"/>
          <a:stretch>
            <a:fillRect/>
          </a:stretch>
        </p:blipFill>
        <p:spPr/>
      </p:pic>
      <p:sp>
        <p:nvSpPr>
          <p:cNvPr id="4" name="Текст 3"/>
          <p:cNvSpPr>
            <a:spLocks noGrp="1"/>
          </p:cNvSpPr>
          <p:nvPr>
            <p:ph type="body" sz="half" idx="2"/>
          </p:nvPr>
        </p:nvSpPr>
        <p:spPr/>
        <p:txBody>
          <a:bodyPr/>
          <a:lstStyle/>
          <a:p>
            <a:r>
              <a:rPr lang="en-US" sz="1800" dirty="0" smtClean="0">
                <a:solidFill>
                  <a:srgbClr val="002060"/>
                </a:solidFill>
                <a:latin typeface="Times New Roman" pitchFamily="18" charset="0"/>
                <a:cs typeface="Times New Roman" pitchFamily="18" charset="0"/>
              </a:rPr>
              <a:t>The festival has been initiated by the Ministry of Culture of the Russian Federation and the Federal Agency for Tourism as part of the Federal Programme “Time to visit Russia”</a:t>
            </a:r>
            <a:endParaRPr lang="ru-RU" sz="1800" dirty="0" smtClean="0">
              <a:solidFill>
                <a:srgbClr val="002060"/>
              </a:solidFill>
              <a:latin typeface="Times New Roman" pitchFamily="18" charset="0"/>
              <a:cs typeface="Times New Roman" pitchFamily="18" charset="0"/>
            </a:endParaRPr>
          </a:p>
          <a:p>
            <a:endParaRPr lang="ru-RU" dirty="0"/>
          </a:p>
        </p:txBody>
      </p:sp>
    </p:spTree>
    <p:extLst>
      <p:ext uri="{BB962C8B-B14F-4D97-AF65-F5344CB8AC3E}">
        <p14:creationId xmlns:p14="http://schemas.microsoft.com/office/powerpoint/2010/main" val="23504534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sz="2400" u="sng" dirty="0">
                <a:solidFill>
                  <a:schemeClr val="accent4">
                    <a:lumMod val="50000"/>
                  </a:schemeClr>
                </a:solidFill>
                <a:hlinkClick r:id="rId2"/>
              </a:rPr>
              <a:t>Cossack Culture Festival</a:t>
            </a:r>
            <a:r>
              <a:rPr lang="ru-RU" dirty="0"/>
              <a:t/>
            </a:r>
            <a:br>
              <a:rPr lang="ru-RU" dirty="0"/>
            </a:br>
            <a:endParaRPr lang="ru-RU" dirty="0"/>
          </a:p>
        </p:txBody>
      </p:sp>
      <p:sp>
        <p:nvSpPr>
          <p:cNvPr id="3" name="Рисунок 2"/>
          <p:cNvSpPr>
            <a:spLocks noGrp="1"/>
          </p:cNvSpPr>
          <p:nvPr>
            <p:ph type="pic" idx="1"/>
          </p:nvPr>
        </p:nvSpPr>
        <p:spPr>
          <a:xfrm>
            <a:off x="568424" y="188640"/>
            <a:ext cx="6019800" cy="5373960"/>
          </a:xfrm>
        </p:spPr>
      </p:sp>
      <p:sp>
        <p:nvSpPr>
          <p:cNvPr id="4" name="Текст 3"/>
          <p:cNvSpPr>
            <a:spLocks noGrp="1"/>
          </p:cNvSpPr>
          <p:nvPr>
            <p:ph type="body" sz="half" idx="2"/>
          </p:nvPr>
        </p:nvSpPr>
        <p:spPr/>
        <p:txBody>
          <a:bodyPr/>
          <a:lstStyle/>
          <a:p>
            <a:r>
              <a:rPr lang="en-US" sz="1800" dirty="0">
                <a:solidFill>
                  <a:srgbClr val="C00000"/>
                </a:solidFill>
                <a:latin typeface="Times New Roman" pitchFamily="18" charset="0"/>
                <a:cs typeface="Times New Roman" pitchFamily="18" charset="0"/>
              </a:rPr>
              <a:t>The first data about Cossacks on the Belgorod area appeared in 1590. Cossacks defended southern borders of the country and built new countries, for example, Stary Oskol.</a:t>
            </a:r>
            <a:endParaRPr lang="ru-RU" sz="1800" dirty="0">
              <a:solidFill>
                <a:srgbClr val="C00000"/>
              </a:solidFill>
              <a:latin typeface="Times New Roman" pitchFamily="18" charset="0"/>
              <a:cs typeface="Times New Roman" pitchFamily="18" charset="0"/>
            </a:endParaRPr>
          </a:p>
          <a:p>
            <a:endParaRPr lang="ru-RU" dirty="0"/>
          </a:p>
        </p:txBody>
      </p:sp>
      <p:pic>
        <p:nvPicPr>
          <p:cNvPr id="6" name="Рисунок 5" descr="Cossack Culture Festival"/>
          <p:cNvPicPr/>
          <p:nvPr/>
        </p:nvPicPr>
        <p:blipFill>
          <a:blip r:embed="rId3">
            <a:extLst>
              <a:ext uri="{28A0092B-C50C-407E-A947-70E740481C1C}">
                <a14:useLocalDpi xmlns:a14="http://schemas.microsoft.com/office/drawing/2010/main" val="0"/>
              </a:ext>
            </a:extLst>
          </a:blip>
          <a:srcRect/>
          <a:stretch>
            <a:fillRect/>
          </a:stretch>
        </p:blipFill>
        <p:spPr bwMode="auto">
          <a:xfrm>
            <a:off x="683568" y="260648"/>
            <a:ext cx="5688632" cy="4608512"/>
          </a:xfrm>
          <a:prstGeom prst="rect">
            <a:avLst/>
          </a:prstGeom>
          <a:noFill/>
          <a:ln>
            <a:noFill/>
          </a:ln>
        </p:spPr>
      </p:pic>
    </p:spTree>
    <p:extLst>
      <p:ext uri="{BB962C8B-B14F-4D97-AF65-F5344CB8AC3E}">
        <p14:creationId xmlns:p14="http://schemas.microsoft.com/office/powerpoint/2010/main" val="25787844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sz="2200" u="sng" dirty="0">
                <a:hlinkClick r:id="rId2"/>
              </a:rPr>
              <a:t>Festival of Russian Porridge</a:t>
            </a:r>
            <a:r>
              <a:rPr lang="ru-RU" dirty="0"/>
              <a:t/>
            </a:r>
            <a:br>
              <a:rPr lang="ru-RU" dirty="0"/>
            </a:br>
            <a:endParaRPr lang="ru-RU" dirty="0"/>
          </a:p>
        </p:txBody>
      </p:sp>
      <p:sp>
        <p:nvSpPr>
          <p:cNvPr id="4" name="Текст 3"/>
          <p:cNvSpPr>
            <a:spLocks noGrp="1"/>
          </p:cNvSpPr>
          <p:nvPr>
            <p:ph type="body" sz="half" idx="2"/>
          </p:nvPr>
        </p:nvSpPr>
        <p:spPr>
          <a:xfrm>
            <a:off x="6629400" y="1412776"/>
            <a:ext cx="1831032" cy="4607024"/>
          </a:xfrm>
        </p:spPr>
        <p:txBody>
          <a:bodyPr>
            <a:noAutofit/>
          </a:bodyPr>
          <a:lstStyle/>
          <a:p>
            <a:r>
              <a:rPr lang="ru-RU" sz="1800" dirty="0" smtClean="0">
                <a:solidFill>
                  <a:srgbClr val="0070C0"/>
                </a:solidFill>
              </a:rPr>
              <a:t>«</a:t>
            </a:r>
            <a:r>
              <a:rPr lang="en-US" sz="1800" dirty="0" smtClean="0">
                <a:solidFill>
                  <a:srgbClr val="0070C0"/>
                </a:solidFill>
              </a:rPr>
              <a:t>Russian Porridge</a:t>
            </a:r>
            <a:r>
              <a:rPr lang="ru-RU" sz="1800" dirty="0" smtClean="0">
                <a:solidFill>
                  <a:srgbClr val="0070C0"/>
                </a:solidFill>
              </a:rPr>
              <a:t>»</a:t>
            </a:r>
            <a:r>
              <a:rPr lang="en-US" sz="1800" dirty="0" smtClean="0">
                <a:solidFill>
                  <a:srgbClr val="0070C0"/>
                </a:solidFill>
              </a:rPr>
              <a:t> </a:t>
            </a:r>
            <a:r>
              <a:rPr lang="en-US" sz="1800" dirty="0">
                <a:solidFill>
                  <a:srgbClr val="0070C0"/>
                </a:solidFill>
              </a:rPr>
              <a:t>is a gastronomic event which annually takes place on the central </a:t>
            </a:r>
            <a:r>
              <a:rPr lang="en-US" sz="1800" dirty="0" smtClean="0">
                <a:solidFill>
                  <a:srgbClr val="0070C0"/>
                </a:solidFill>
              </a:rPr>
              <a:t>square of Belgorod</a:t>
            </a:r>
            <a:r>
              <a:rPr lang="ru-RU" sz="1800" dirty="0" smtClean="0">
                <a:solidFill>
                  <a:srgbClr val="0070C0"/>
                </a:solidFill>
              </a:rPr>
              <a:t> </a:t>
            </a:r>
            <a:r>
              <a:rPr lang="en-US" sz="1800" dirty="0" smtClean="0">
                <a:solidFill>
                  <a:srgbClr val="0070C0"/>
                </a:solidFill>
              </a:rPr>
              <a:t> – </a:t>
            </a:r>
            <a:r>
              <a:rPr lang="en-US" sz="1800" dirty="0">
                <a:solidFill>
                  <a:srgbClr val="0070C0"/>
                </a:solidFill>
              </a:rPr>
              <a:t>the Victory park, the Museum square.</a:t>
            </a:r>
            <a:endParaRPr lang="ru-RU" sz="1800" dirty="0">
              <a:solidFill>
                <a:srgbClr val="0070C0"/>
              </a:solidFill>
            </a:endParaRPr>
          </a:p>
        </p:txBody>
      </p:sp>
      <p:pic>
        <p:nvPicPr>
          <p:cNvPr id="5" name="Рисунок 4" descr="Festival of Russian Porridge"/>
          <p:cNvPicPr>
            <a:picLocks noGrp="1"/>
          </p:cNvPicPr>
          <p:nvPr>
            <p:ph type="pic" idx="1"/>
          </p:nvPr>
        </p:nvPicPr>
        <p:blipFill>
          <a:blip r:embed="rId3">
            <a:extLst>
              <a:ext uri="{28A0092B-C50C-407E-A947-70E740481C1C}">
                <a14:useLocalDpi xmlns:a14="http://schemas.microsoft.com/office/drawing/2010/main" val="0"/>
              </a:ext>
            </a:extLst>
          </a:blip>
          <a:srcRect l="14097" r="14097"/>
          <a:stretch>
            <a:fillRect/>
          </a:stretch>
        </p:blipFill>
        <p:spPr bwMode="auto">
          <a:prstGeom prst="rect">
            <a:avLst/>
          </a:prstGeom>
          <a:noFill/>
          <a:ln>
            <a:noFill/>
          </a:ln>
        </p:spPr>
      </p:pic>
    </p:spTree>
    <p:extLst>
      <p:ext uri="{BB962C8B-B14F-4D97-AF65-F5344CB8AC3E}">
        <p14:creationId xmlns:p14="http://schemas.microsoft.com/office/powerpoint/2010/main" val="320443936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Бумажная">
  <a:themeElements>
    <a:clrScheme name="Бумажная">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Бумажная">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405</TotalTime>
  <Words>602</Words>
  <Application>Microsoft Office PowerPoint</Application>
  <PresentationFormat>Экран (4:3)</PresentationFormat>
  <Paragraphs>73</Paragraphs>
  <Slides>16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16</vt:i4>
      </vt:variant>
    </vt:vector>
  </HeadingPairs>
  <TitlesOfParts>
    <vt:vector size="17" baseType="lpstr">
      <vt:lpstr>Бумажная</vt:lpstr>
      <vt:lpstr>LOCAL FESTIVALS AND CELIBRATIONS</vt:lpstr>
      <vt:lpstr>Презентация PowerPoint</vt:lpstr>
      <vt:lpstr>My small homeland is Belgorod region</vt:lpstr>
      <vt:lpstr>Victory Day</vt:lpstr>
      <vt:lpstr>Easter </vt:lpstr>
      <vt:lpstr>   Maslenitsa  </vt:lpstr>
      <vt:lpstr>                     Medieval White City Festival </vt:lpstr>
      <vt:lpstr>Cossack Culture Festival </vt:lpstr>
      <vt:lpstr>Festival of Russian Porridge </vt:lpstr>
      <vt:lpstr> International Patriotic  euro festival ”The Sky Mountains” </vt:lpstr>
      <vt:lpstr>International Festival Fair of the Orthodox culture</vt:lpstr>
      <vt:lpstr>Pumpkin paradise </vt:lpstr>
      <vt:lpstr>Festival of Russian estate culture ”Usupovskiy meeting” </vt:lpstr>
      <vt:lpstr>Match the places and the pictures  </vt:lpstr>
      <vt:lpstr>Презентация PowerPoint</vt:lpstr>
      <vt:lpstr>Источники</vt:lpstr>
    </vt:vector>
  </TitlesOfParts>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Админ</dc:creator>
  <cp:lastModifiedBy>Админ</cp:lastModifiedBy>
  <cp:revision>55</cp:revision>
  <dcterms:created xsi:type="dcterms:W3CDTF">2020-04-03T08:30:25Z</dcterms:created>
  <dcterms:modified xsi:type="dcterms:W3CDTF">2020-04-04T10:13:33Z</dcterms:modified>
</cp:coreProperties>
</file>