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00" r:id="rId2"/>
    <p:sldId id="311" r:id="rId3"/>
    <p:sldId id="312" r:id="rId4"/>
    <p:sldId id="303" r:id="rId5"/>
    <p:sldId id="301" r:id="rId6"/>
    <p:sldId id="313" r:id="rId7"/>
    <p:sldId id="306" r:id="rId8"/>
    <p:sldId id="314" r:id="rId9"/>
    <p:sldId id="315" r:id="rId10"/>
    <p:sldId id="31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A4872-DAD1-4617-AE73-B6ADD51E3692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7F271-06CE-43CB-85A2-38CC84F933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77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me.org/166569/matematika_himiya_fizik/pomoschi_zerkala" TargetMode="External"/><Relationship Id="rId2" Type="http://schemas.openxmlformats.org/officeDocument/2006/relationships/hyperlink" Target="https://studme.org/166565/matematika_himiya_fizik/sposobu_zhyulya_verna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fourok.ru/go.html?href=http%3A%2F%2Ffestival.1september.ru%2Farticles%2F418615" TargetMode="External"/><Relationship Id="rId4" Type="http://schemas.openxmlformats.org/officeDocument/2006/relationships/hyperlink" Target="https://bookree.org/reader?file=78774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Проверка домашнего задания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637748"/>
              </p:ext>
            </p:extLst>
          </p:nvPr>
        </p:nvGraphicFramePr>
        <p:xfrm>
          <a:off x="1043608" y="1196752"/>
          <a:ext cx="7456333" cy="484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5607121"/>
                <a:gridCol w="11291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 </a:t>
                      </a:r>
                      <a:r>
                        <a:rPr lang="ru-RU" dirty="0" smtClean="0"/>
                        <a:t>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Верный ответ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Верный ответ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445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Любые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прямоугольных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2089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</a:t>
                      </a:r>
                      <a:r>
                        <a:rPr lang="ru-RU" sz="1400" spc="-2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угла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одного</a:t>
                      </a:r>
                      <a:r>
                        <a:rPr lang="ru-RU" sz="1400" spc="-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соответственно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равны</a:t>
                      </a:r>
                      <a:r>
                        <a:rPr lang="ru-RU" sz="1400" spc="-2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двум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углам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другого</a:t>
                      </a:r>
                      <a:r>
                        <a:rPr lang="ru-RU" sz="1400" spc="-2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треугольника,</a:t>
                      </a:r>
                      <a:r>
                        <a:rPr lang="ru-RU" sz="1400" spc="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r>
                        <a:rPr lang="ru-RU" sz="1400" spc="-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такие</a:t>
                      </a:r>
                      <a:r>
                        <a:rPr lang="ru-RU" sz="1400" spc="-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треугольники</a:t>
                      </a:r>
                      <a:r>
                        <a:rPr lang="ru-RU" sz="1400" spc="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2089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 две стороны одного треугольника соответственно пропорциональны двум</a:t>
                      </a:r>
                      <a:r>
                        <a:rPr lang="ru-RU" sz="1400" spc="-2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сторонам другого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треугольника,</a:t>
                      </a:r>
                      <a:r>
                        <a:rPr lang="ru-RU" sz="1400" spc="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r>
                        <a:rPr lang="ru-RU" sz="1400" spc="-4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такие</a:t>
                      </a:r>
                      <a:r>
                        <a:rPr lang="ru-RU" sz="1400" spc="-2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треугольники подобны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128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</a:t>
                      </a:r>
                      <a:r>
                        <a:rPr lang="ru-RU" sz="1400" spc="-2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подобны,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их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сходственные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445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Отношение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периметров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двух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подобных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треугольников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равно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коэффициенту</a:t>
                      </a:r>
                      <a:r>
                        <a:rPr lang="ru-RU" sz="1400" spc="-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подобия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20891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</a:t>
                      </a:r>
                      <a:r>
                        <a:rPr lang="ru-RU" sz="1400" spc="-2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угол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сторона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одного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соответственно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равны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углу</a:t>
                      </a:r>
                      <a:r>
                        <a:rPr lang="ru-RU" sz="1400" spc="-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spc="-2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стороне</a:t>
                      </a:r>
                      <a:r>
                        <a:rPr lang="ru-RU" sz="1400" spc="-2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другого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треугольника,</a:t>
                      </a:r>
                      <a:r>
                        <a:rPr lang="ru-RU" sz="1400" spc="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то</a:t>
                      </a:r>
                      <a:r>
                        <a:rPr lang="ru-RU" sz="1400" spc="-4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такие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треугольники подобны.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445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Любые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 прямоугольных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spc="-3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равнобедренных</a:t>
                      </a:r>
                      <a:r>
                        <a:rPr lang="ru-RU" sz="1400" spc="-4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8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6731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Средняя линия треугольника параллельна одной из его сторон и равна половине этой</a:t>
                      </a:r>
                      <a:r>
                        <a:rPr lang="ru-RU" sz="1400" spc="-2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стороны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3185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Любые</a:t>
                      </a:r>
                      <a:r>
                        <a:rPr lang="ru-RU" sz="1400" spc="-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</a:t>
                      </a:r>
                      <a:r>
                        <a:rPr lang="ru-RU" sz="1400" spc="-2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равнобедренных</a:t>
                      </a:r>
                      <a:r>
                        <a:rPr lang="ru-RU" sz="1400" spc="-4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 подобны.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6360" marR="8255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Любые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два</a:t>
                      </a:r>
                      <a:r>
                        <a:rPr lang="ru-RU" sz="1400" spc="-3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равносторонних</a:t>
                      </a:r>
                      <a:r>
                        <a:rPr lang="ru-RU" sz="1400" spc="-15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треугольника</a:t>
                      </a:r>
                      <a:r>
                        <a:rPr lang="ru-RU" sz="1400" spc="-1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подобны.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36547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764705"/>
            <a:ext cx="705678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Список литературы:</a:t>
            </a:r>
            <a:endParaRPr lang="ru-RU" b="1" dirty="0"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SzPts val="1400"/>
              <a:buFont typeface="Times New Roman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Геометрия: 7—9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</a:rPr>
              <a:t>кл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. / Л. С.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</a:rPr>
              <a:t>Атанасян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, В. Ф. Бутузов, С. Б. Кадомцев и др. — М.: Просвещение, 2016.</a:t>
            </a:r>
          </a:p>
          <a:p>
            <a:pPr marL="342900" lvl="0" indent="-342900">
              <a:spcAft>
                <a:spcPts val="0"/>
              </a:spcAft>
              <a:buSzPts val="1400"/>
              <a:buFont typeface="Times New Roman"/>
              <a:buAutoNum type="arabicPeriod"/>
              <a:tabLst>
                <a:tab pos="457200" algn="l"/>
              </a:tabLst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Calibri"/>
                <a:hlinkClick r:id="rId2"/>
              </a:rPr>
              <a:t>https://studme.org/166565/matematika_himiya_fizik/sposobu_zhyulya_verna</a:t>
            </a:r>
            <a:endParaRPr lang="ru-RU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342900" lvl="0" indent="-342900">
              <a:lnSpc>
                <a:spcPts val="1470"/>
              </a:lnSpc>
              <a:spcAft>
                <a:spcPts val="0"/>
              </a:spcAft>
              <a:buSzPts val="1400"/>
              <a:buFont typeface="Times New Roman"/>
              <a:buAutoNum type="arabicPeriod"/>
              <a:tabLst>
                <a:tab pos="457200" algn="l"/>
              </a:tabLst>
            </a:pPr>
            <a:r>
              <a:rPr lang="ru-RU" u="sng" dirty="0">
                <a:solidFill>
                  <a:srgbClr val="000000"/>
                </a:solidFill>
                <a:latin typeface="Times New Roman"/>
                <a:ea typeface="Calibri"/>
                <a:hlinkClick r:id="rId3"/>
              </a:rPr>
              <a:t>https://studme.org/166569/matematika_himiya_fizik/pomoschi_zerkala</a:t>
            </a:r>
            <a:endParaRPr lang="ru-RU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342900" lvl="0" indent="-342900">
              <a:lnSpc>
                <a:spcPts val="1470"/>
              </a:lnSpc>
              <a:spcAft>
                <a:spcPts val="0"/>
              </a:spcAft>
              <a:buSzPts val="1400"/>
              <a:buFont typeface="Times New Roman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Я. И. Перельман. Занимательная геометрия. Домодедово. 11-27с. [Эл версия: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hlinkClick r:id="rId4"/>
              </a:rPr>
              <a:t>https://bookree.org/reader?file=787744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</a:rPr>
              <a:t>]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hlinkClick r:id="rId5"/>
              </a:rPr>
              <a:t>http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hlinkClick r:id="rId5"/>
              </a:rPr>
              <a:t>://festival.1september.ru/articles/418615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21917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365104"/>
            <a:ext cx="8229600" cy="208823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«Высшее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проявление ума – это геометрия. Клетка геометрии – это треугольник. Он так же неисчерпаем, как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Вселенная» </a:t>
            </a:r>
          </a:p>
          <a:p>
            <a:pPr lvl="0" algn="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И.Ф.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Шарыгин</a:t>
            </a:r>
            <a:endParaRPr lang="ru-RU" sz="2800" dirty="0"/>
          </a:p>
        </p:txBody>
      </p:sp>
      <p:sp>
        <p:nvSpPr>
          <p:cNvPr id="1026" name="AutoShape 2" descr="https://s3.amazonaws.com/s3.timetoast.com/public/uploads/photos/9094332/Igor_Sharig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3.amazonaws.com/s3.timetoast.com/public/uploads/photos/9094332/Igor_Sharigi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332656"/>
            <a:ext cx="5065787" cy="395378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31302" t="31034" r="29086" b="13793"/>
          <a:stretch>
            <a:fillRect/>
          </a:stretch>
        </p:blipFill>
        <p:spPr bwMode="auto">
          <a:xfrm>
            <a:off x="899592" y="404664"/>
            <a:ext cx="7632848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Ответ: АВ=24 см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Ответ: ВМ=10 см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69850">
              <a:spcBef>
                <a:spcPts val="50"/>
              </a:spcBef>
            </a:pPr>
            <a:r>
              <a:rPr lang="ru-RU" sz="800" b="1" dirty="0"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pPr marL="223520">
              <a:tabLst>
                <a:tab pos="2469515" algn="l"/>
                <a:tab pos="4773295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	 	 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image3.png"/>
          <p:cNvPicPr/>
          <p:nvPr/>
        </p:nvPicPr>
        <p:blipFill rotWithShape="1">
          <a:blip r:embed="rId2" cstate="print"/>
          <a:srcRect t="7861"/>
          <a:stretch/>
        </p:blipFill>
        <p:spPr>
          <a:xfrm>
            <a:off x="4860032" y="980727"/>
            <a:ext cx="4065170" cy="3888431"/>
          </a:xfrm>
          <a:prstGeom prst="rect">
            <a:avLst/>
          </a:prstGeom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3"/>
          <a:stretch/>
        </p:blipFill>
        <p:spPr bwMode="auto">
          <a:xfrm>
            <a:off x="143188" y="1334712"/>
            <a:ext cx="4577825" cy="318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043608" y="404664"/>
            <a:ext cx="3322712" cy="85169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Вариант 1</a:t>
            </a:r>
            <a:endParaRPr lang="ru-RU" sz="3600" dirty="0"/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5292080" y="332656"/>
            <a:ext cx="3322712" cy="85169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Вариант 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296969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Определение высоты пирамиды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по длине ее </a:t>
            </a:r>
            <a:r>
              <a:rPr lang="ru-RU" sz="3600" dirty="0" smtClean="0">
                <a:solidFill>
                  <a:schemeClr val="tx1"/>
                </a:solidFill>
              </a:rPr>
              <a:t>тени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862682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1471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59216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Групповая работа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image6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9" y="1196752"/>
            <a:ext cx="3888432" cy="2520280"/>
          </a:xfrm>
          <a:prstGeom prst="rect">
            <a:avLst/>
          </a:prstGeom>
        </p:spPr>
      </p:pic>
      <p:pic>
        <p:nvPicPr>
          <p:cNvPr id="5" name="Picture 2" descr="C:\Users\Администратор\Desktop\img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33056"/>
            <a:ext cx="463698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971600" y="764704"/>
            <a:ext cx="1728192" cy="504056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Группа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1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6876256" y="764704"/>
            <a:ext cx="1728192" cy="504056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Группа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2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67544" y="4869160"/>
            <a:ext cx="1728192" cy="504056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Группа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3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Задача 1.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Короткое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плечо шлагбаума имеет длину 1 м, а длинное плечо – 3 м. На какую высоту (в метрах) опустится конец короткого плеча, когда конец длинного плеча поднимается на 1,8 м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?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744416" cy="2609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6" descr="https://oge.sdamgia.ru/get_file?id=1572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1" descr="https://oge.sdamgia.ru/get_file?id=15726"/>
          <p:cNvSpPr>
            <a:spLocks noChangeAspect="1" noChangeArrowheads="1"/>
          </p:cNvSpPr>
          <p:nvPr/>
        </p:nvSpPr>
        <p:spPr bwMode="auto">
          <a:xfrm>
            <a:off x="307975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700808"/>
            <a:ext cx="4067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Решение задачи :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ProximaNovaMedium"/>
              </a:rPr>
              <a:t>Треугольники подобны по двум углам (один общий и по прямому углу)</a:t>
            </a:r>
          </a:p>
          <a:p>
            <a:r>
              <a:rPr lang="ru-RU" dirty="0" smtClean="0">
                <a:solidFill>
                  <a:srgbClr val="000000"/>
                </a:solidFill>
                <a:latin typeface="ProximaNovaMedium"/>
              </a:rPr>
              <a:t>Длинное </a:t>
            </a:r>
            <a:r>
              <a:rPr lang="ru-RU" dirty="0">
                <a:solidFill>
                  <a:srgbClr val="000000"/>
                </a:solidFill>
                <a:latin typeface="ProximaNovaMedium"/>
              </a:rPr>
              <a:t>плечо: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3м и 1,8м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Короткое плечо: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1м и хм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3/1=1,8/х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Перемножаем </a:t>
            </a:r>
            <a:r>
              <a:rPr lang="ru-RU" dirty="0" smtClean="0">
                <a:solidFill>
                  <a:srgbClr val="000000"/>
                </a:solidFill>
                <a:latin typeface="ProximaNovaMedium"/>
              </a:rPr>
              <a:t>крайние и средние члены пропорции: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3х=1,8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ProximaNovaMedium"/>
              </a:rPr>
              <a:t>х=0,6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>
                <a:solidFill>
                  <a:srgbClr val="000000"/>
                </a:solidFill>
                <a:latin typeface="ProximaNovaMedium"/>
              </a:rPr>
              <a:t>Ответ</a:t>
            </a:r>
            <a:r>
              <a:rPr lang="ru-RU" dirty="0">
                <a:solidFill>
                  <a:srgbClr val="000000"/>
                </a:solidFill>
                <a:latin typeface="ProximaNovaMedium"/>
              </a:rPr>
              <a:t>: на 0,6 м опустится конец короткого плеча.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2985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Задача 2.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 На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каком расстоянии (в метрах) от фонаря стоит человек ростом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1,8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 м, если длина его тени равна 1 м, высота фонаря 9 м?</a:t>
            </a:r>
            <a:endParaRPr lang="ru-RU" sz="2000" dirty="0"/>
          </a:p>
        </p:txBody>
      </p:sp>
      <p:pic>
        <p:nvPicPr>
          <p:cNvPr id="3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2620774" cy="318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213285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Решение задачи </a:t>
            </a:r>
            <a:r>
              <a:rPr lang="ru-RU" b="1" dirty="0" smtClean="0"/>
              <a:t>:</a:t>
            </a:r>
            <a:endParaRPr lang="ru-RU" b="1" dirty="0"/>
          </a:p>
          <a:p>
            <a:pPr algn="just"/>
            <a:r>
              <a:rPr lang="ru-RU" dirty="0"/>
              <a:t>Треугольники подобны по двум углам </a:t>
            </a:r>
            <a:r>
              <a:rPr lang="ru-RU" dirty="0" smtClean="0"/>
              <a:t>(один угол </a:t>
            </a:r>
            <a:r>
              <a:rPr lang="ru-RU" dirty="0"/>
              <a:t>общий и по прямому </a:t>
            </a:r>
            <a:r>
              <a:rPr lang="ru-RU" dirty="0" smtClean="0"/>
              <a:t>углу)</a:t>
            </a:r>
            <a:endParaRPr lang="ru-RU" dirty="0"/>
          </a:p>
          <a:p>
            <a:r>
              <a:rPr lang="ru-RU" dirty="0" smtClean="0"/>
              <a:t>9/2=(х+1)/1</a:t>
            </a:r>
          </a:p>
          <a:p>
            <a:r>
              <a:rPr lang="ru-RU" dirty="0" smtClean="0"/>
              <a:t>Отсюда х+1=4,5</a:t>
            </a:r>
          </a:p>
          <a:p>
            <a:r>
              <a:rPr lang="ru-RU" dirty="0"/>
              <a:t>	</a:t>
            </a:r>
            <a:r>
              <a:rPr lang="ru-RU" dirty="0" smtClean="0"/>
              <a:t>х=3,5 м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</a:t>
            </a:r>
            <a:r>
              <a:rPr lang="ru-RU" dirty="0" smtClean="0"/>
              <a:t>3,5 </a:t>
            </a:r>
            <a:r>
              <a:rPr lang="ru-RU" dirty="0"/>
              <a:t>м </a:t>
            </a: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23728" y="869812"/>
            <a:ext cx="583264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936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 фразу:</a:t>
            </a:r>
          </a:p>
          <a:p>
            <a:pPr marL="0" marR="0" lvl="0" indent="2936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было интересно…</a:t>
            </a: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сегодня разобрались…..</a:t>
            </a: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сегодня понят, что….</a:t>
            </a: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было трудно……</a:t>
            </a: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Завтра я хочу на уроке…..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936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1593</TotalTime>
  <Words>380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Проверка домашнего задания</vt:lpstr>
      <vt:lpstr>Презентация PowerPoint</vt:lpstr>
      <vt:lpstr>Презентация PowerPoint</vt:lpstr>
      <vt:lpstr>Вариант 1</vt:lpstr>
      <vt:lpstr>Определение высоты пирамиды по длине ее тени</vt:lpstr>
      <vt:lpstr>Групповая работа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 работа по геометрии «применение  подобия треугольников в жизни»</dc:title>
  <dc:creator>Денис</dc:creator>
  <cp:lastModifiedBy>XTreme.ws</cp:lastModifiedBy>
  <cp:revision>169</cp:revision>
  <dcterms:created xsi:type="dcterms:W3CDTF">2012-03-16T11:05:59Z</dcterms:created>
  <dcterms:modified xsi:type="dcterms:W3CDTF">2021-04-03T12:36:53Z</dcterms:modified>
</cp:coreProperties>
</file>