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9" r:id="rId2"/>
    <p:sldId id="260" r:id="rId3"/>
    <p:sldId id="261" r:id="rId4"/>
    <p:sldId id="262" r:id="rId5"/>
    <p:sldId id="264" r:id="rId6"/>
    <p:sldId id="265" r:id="rId7"/>
    <p:sldId id="274" r:id="rId8"/>
    <p:sldId id="266" r:id="rId9"/>
    <p:sldId id="267" r:id="rId10"/>
    <p:sldId id="268" r:id="rId11"/>
    <p:sldId id="269" r:id="rId12"/>
    <p:sldId id="271" r:id="rId13"/>
    <p:sldId id="270" r:id="rId14"/>
    <p:sldId id="273" r:id="rId15"/>
    <p:sldId id="272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1119B-03D9-4C29-A248-B42B97D0D928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86CD5-F05A-44BE-9011-FA6E93136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00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6"/>
            <a:ext cx="9143999" cy="6858000"/>
          </a:xfrm>
        </p:spPr>
      </p:pic>
      <p:sp>
        <p:nvSpPr>
          <p:cNvPr id="12" name="TextBox 11"/>
          <p:cNvSpPr txBox="1"/>
          <p:nvPr/>
        </p:nvSpPr>
        <p:spPr>
          <a:xfrm>
            <a:off x="251520" y="260648"/>
            <a:ext cx="87129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Муниципальное бюджетное общеобразовательное учреждение</a:t>
            </a:r>
          </a:p>
          <a:p>
            <a:pPr lvl="0"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«Айдарская средняя общеобразовательная школа имени Героя Советского Союза</a:t>
            </a:r>
          </a:p>
          <a:p>
            <a:pPr lvl="0" algn="ctr"/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Бориса Григорьевича Кандыбина Ровеньского района Белгородской области»</a:t>
            </a:r>
          </a:p>
          <a:p>
            <a:pPr lvl="0" algn="just"/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 </a:t>
            </a:r>
            <a:endParaRPr lang="ru-RU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1196752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FFFF00"/>
                </a:solidFill>
              </a:rPr>
              <a:t>Мастер-класс. Практическое ознакомление с особенностями дефектологической работы с </a:t>
            </a:r>
            <a:r>
              <a:rPr lang="ru-RU" sz="3200" b="1" dirty="0" smtClean="0">
                <a:solidFill>
                  <a:srgbClr val="FFFF00"/>
                </a:solidFill>
              </a:rPr>
              <a:t>аутичными </a:t>
            </a:r>
            <a:r>
              <a:rPr lang="ru-RU" sz="3200" b="1" dirty="0">
                <a:solidFill>
                  <a:srgbClr val="FFFF00"/>
                </a:solidFill>
              </a:rPr>
              <a:t>детьми</a:t>
            </a:r>
            <a:r>
              <a:rPr lang="ru-RU" sz="2400" b="1" dirty="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4048" y="4149080"/>
            <a:ext cx="3384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Составитель: </a:t>
            </a:r>
            <a:r>
              <a:rPr lang="ru-RU" sz="2800" b="1" dirty="0" err="1" smtClean="0">
                <a:solidFill>
                  <a:srgbClr val="FFFF00"/>
                </a:solidFill>
              </a:rPr>
              <a:t>Данцева</a:t>
            </a:r>
            <a:r>
              <a:rPr lang="ru-RU" sz="2800" b="1" dirty="0" smtClean="0">
                <a:solidFill>
                  <a:srgbClr val="FFFF00"/>
                </a:solidFill>
              </a:rPr>
              <a:t> Галина Владимировна, учитель-дефектолог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412"/>
            <a:ext cx="3563888" cy="409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0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8240" y="170236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 «В мире звуков»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экологическую значимость звуков в жизни всего живого.</a:t>
            </a: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учить детей воспринимать природу как источник разнообразных звуковых сигналов, радующих слух человека; различать богатство звуков природных обитателей, понимать их роль в жизни живых организмов</a:t>
            </a:r>
            <a:r>
              <a:rPr lang="ru-RU" sz="2000" dirty="0">
                <a:solidFill>
                  <a:srgbClr val="000000"/>
                </a:solidFill>
                <a:latin typeface="OpenSans"/>
              </a:rPr>
              <a:t>.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МОБИЛЬНЫЙ ДЕКАБРЬ 2020 г\16014734300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2109228"/>
            <a:ext cx="4932548" cy="355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015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116632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школьный краеведческий музей.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Цель: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создание условий для коррекции и развития познавательной деятельности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воспитанников.</a:t>
            </a:r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/>
              </a:rPr>
              <a:t>Задачи: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закрепить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понятия «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музей»;  сформировать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представление о краеведческом музее; расширить и углубить знания воспитанников по истории родного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города.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3327326" cy="45811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326" y="2276872"/>
            <a:ext cx="2837145" cy="402798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045" y="2276872"/>
            <a:ext cx="3000956" cy="402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921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6282" y="260648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тематических мероприятий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4211960" cy="3312368"/>
          </a:xfrm>
          <a:prstGeom prst="rect">
            <a:avLst/>
          </a:prstGeom>
        </p:spPr>
      </p:pic>
      <p:pic>
        <p:nvPicPr>
          <p:cNvPr id="1026" name="Picture 2" descr="E:\Гале\30-0qKUKTC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620687"/>
            <a:ext cx="4932040" cy="3290595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641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298" y="0"/>
            <a:ext cx="9254298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проведения динамической паузы и перемен.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74506"/>
            <a:ext cx="3558005" cy="375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74507"/>
            <a:ext cx="3672408" cy="37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898" y="557972"/>
            <a:ext cx="5651500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1297"/>
            <a:ext cx="3347863" cy="344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678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1663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в районных и областных конкурсах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1" y="639852"/>
            <a:ext cx="2661917" cy="30771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087" y="667182"/>
            <a:ext cx="2523786" cy="311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67182"/>
            <a:ext cx="2520280" cy="311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1" y="3765514"/>
            <a:ext cx="2520280" cy="299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72687" y="3199294"/>
            <a:ext cx="3065342" cy="419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613" y="3717598"/>
            <a:ext cx="2339751" cy="3113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4387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395536" y="4437112"/>
            <a:ext cx="835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Спасибо за внимание</a:t>
            </a:r>
            <a:r>
              <a:rPr lang="ru-RU" sz="6600" dirty="0" smtClean="0">
                <a:solidFill>
                  <a:srgbClr val="FFFF00"/>
                </a:solidFill>
              </a:rPr>
              <a:t>!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689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12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251520" y="26064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FF0000"/>
                </a:solidFill>
              </a:rPr>
              <a:t>Цели и задачи дефектологической работы с аутичными детьми.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1700808"/>
            <a:ext cx="88569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  <a:latin typeface="arial"/>
              </a:rPr>
              <a:t>Цель: </a:t>
            </a:r>
            <a:r>
              <a:rPr lang="ru-RU" sz="2000" b="1" dirty="0">
                <a:solidFill>
                  <a:srgbClr val="002060"/>
                </a:solidFill>
                <a:latin typeface="arial"/>
              </a:rPr>
              <a:t>формировать  позитивную  мотивацию  к  учебной  деятельности, развивать функции самоконтроля и произвольной регуляции поведения у обучающихся с </a:t>
            </a:r>
            <a:r>
              <a:rPr lang="ru-RU" sz="2000" b="1" dirty="0" smtClean="0">
                <a:solidFill>
                  <a:srgbClr val="002060"/>
                </a:solidFill>
                <a:latin typeface="arial"/>
              </a:rPr>
              <a:t>РАС.</a:t>
            </a:r>
          </a:p>
          <a:p>
            <a:pPr lvl="0" indent="360680" algn="just"/>
            <a:r>
              <a:rPr lang="ru-RU" sz="2000" b="1" dirty="0" smtClean="0">
                <a:solidFill>
                  <a:srgbClr val="FF0000"/>
                </a:solidFill>
                <a:latin typeface="Times New Roman"/>
              </a:rPr>
              <a:t>Задачи: </a:t>
            </a:r>
          </a:p>
          <a:p>
            <a:pPr lvl="0" indent="360680" algn="just"/>
            <a:r>
              <a:rPr lang="ru-RU" sz="2000" b="1" dirty="0" smtClean="0">
                <a:solidFill>
                  <a:srgbClr val="002060"/>
                </a:solidFill>
                <a:latin typeface="Times New Roman"/>
              </a:rPr>
              <a:t>- охрана и укрепление физического и психического здоровья детей с РАС, в том числе их эмоционального благополучия;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lvl="0" indent="360680" algn="just"/>
            <a:r>
              <a:rPr lang="ru-RU" sz="2000" b="1" dirty="0" smtClean="0">
                <a:solidFill>
                  <a:srgbClr val="002060"/>
                </a:solidFill>
                <a:latin typeface="Times New Roman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imes New Roman"/>
              </a:rPr>
              <a:t>обеспечение преемственности целей, задач и содержания образования, реализуемых в основных образовательных 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</a:rPr>
              <a:t>программах  </a:t>
            </a:r>
            <a:r>
              <a:rPr lang="ru-RU" sz="2000" b="1" dirty="0">
                <a:solidFill>
                  <a:srgbClr val="002060"/>
                </a:solidFill>
                <a:latin typeface="Times New Roman"/>
              </a:rPr>
              <a:t>начального общего образования;</a:t>
            </a:r>
            <a:endParaRPr lang="ru-RU" sz="2000" b="1" dirty="0">
              <a:solidFill>
                <a:srgbClr val="002060"/>
              </a:solidFill>
            </a:endParaRPr>
          </a:p>
          <a:p>
            <a:pPr lvl="0" indent="360680" algn="just"/>
            <a:r>
              <a:rPr lang="ru-RU" sz="2000" b="1" dirty="0">
                <a:solidFill>
                  <a:srgbClr val="002060"/>
                </a:solidFill>
                <a:latin typeface="Times New Roman"/>
              </a:rPr>
              <a:t>- создание благоприятных условий развития детей с РАС в соответствии с их возрастными и индивидуальными особенностями и склонностями, развитие способностей и творческого потенциала каждого ребенка как субъекта отношений с самим собой, другими детьми, взрослыми и миром.</a:t>
            </a:r>
            <a:endParaRPr lang="ru-RU" sz="2000" b="1" dirty="0">
              <a:solidFill>
                <a:srgbClr val="002060"/>
              </a:solidFill>
            </a:endParaRPr>
          </a:p>
          <a:p>
            <a:pPr lvl="0"/>
            <a:endParaRPr lang="ru-RU" sz="2000" b="1" dirty="0" smtClean="0">
              <a:solidFill>
                <a:srgbClr val="002060"/>
              </a:solidFill>
              <a:latin typeface="arial"/>
            </a:endParaRPr>
          </a:p>
          <a:p>
            <a:pPr lvl="0"/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26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" y="-3850"/>
            <a:ext cx="9231826" cy="6861850"/>
          </a:xfrm>
        </p:spPr>
      </p:pic>
      <p:sp>
        <p:nvSpPr>
          <p:cNvPr id="5" name="TextBox 4"/>
          <p:cNvSpPr txBox="1"/>
          <p:nvPr/>
        </p:nvSpPr>
        <p:spPr>
          <a:xfrm>
            <a:off x="971600" y="33265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Зоны ресурсного класса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6774"/>
            <a:ext cx="3803915" cy="2658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557" y="986774"/>
            <a:ext cx="3899925" cy="2658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406" y="3789040"/>
            <a:ext cx="5016557" cy="29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03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67544" y="332656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Учащиеся ресурсного класса </a:t>
            </a:r>
          </a:p>
          <a:p>
            <a:pPr algn="ctr"/>
            <a:r>
              <a:rPr lang="ru-RU" sz="2400" b="1" dirty="0" smtClean="0"/>
              <a:t> МБОУ «Айдарская СОШ им.  Б.Г. Кандыбина»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178964"/>
            <a:ext cx="3037677" cy="40502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61204" y="1340768"/>
            <a:ext cx="55312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Лиханов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Тимофей Владимирович, 9 лет. Обучается по программе «Школа России»  1 класс (2-й год обучения),  вариант 8.2.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Клименко Анна Анатольевна.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Академические навыки: сформированы навыки письма под диктовку букв, слогов, слов и предложений из 3-4 слов.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18 слов в минуту и отвечает на простые вопросы. Может считать до 20 и обратно. Вычисляет примеры в приделах 10 при помощи счётного материала и с подсказкой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Называет животных, знает времена года.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 посещает уроки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классе, таким образом осуществляется инклюзивное обучение.</a:t>
            </a: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Коррекционно-развивающие занятия учителя –дефектолога направлены на формирование общеучебных навыков.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26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" y="10375"/>
            <a:ext cx="9143999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11960" cy="37616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1960" y="260648"/>
            <a:ext cx="46805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Копейка Сергей Иванович, 10 лет. Обучается по программе Воронковой В.В. для умственно отсталых и детей с РАС 1 класс (3-й год обучения), вариант 8.3.</a:t>
            </a:r>
          </a:p>
          <a:p>
            <a:pPr algn="just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Пересадько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Алла Ивановна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Академические навыки:  Обводит по образцу  буквы, слоги и слова. С помощью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списывает слова с доски.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 алфавит, произносит звуки букв, читает слоги и слова. Считает до 10 и обратно.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 некоторых  животных. 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–развивающие  занятия  учителя – дефектолога направлены на  формирование алгоритмов продуктивной предметно – практической  и конструктивной деятельности, формирование сенсорных эталонов, элементарных математических представлений.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6670"/>
            <a:ext cx="4211960" cy="361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21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" y="0"/>
            <a:ext cx="912330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" y="35171"/>
            <a:ext cx="4283968" cy="3212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8147"/>
            <a:ext cx="4299542" cy="36098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8640"/>
            <a:ext cx="453650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Логвинова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Александровна, 11 лет. Обучается по программе Воронкова В.В. для умственно отсталых и детей с РАС  2 класс (4 год обучения),  вариант 8.3.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Шевченко Наталья Ивановна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Академические навыки:  Обводит по образцу  буквы, слоги и слова. С помощью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списывает слова с доски.  Знает алфавит, произносит звуки букв, читает слоги и слова. Считает до 10 и обратно.  Называет некоторых  животных. </a:t>
            </a:r>
          </a:p>
          <a:p>
            <a:pPr lvl="0" algn="just"/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–развивающие 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 учителя – дефектолога направлены на  формирование алгоритмов продуктивной предметно – практической  и конструктивной деятельности, формирование сенсорных эталонов, элементарных математических представлений.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611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WhatsApp Image 2020-12-25 at 11.18.17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827584" y="692696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группе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" y="0"/>
            <a:ext cx="912330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504" y="188640"/>
            <a:ext cx="892899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 занятия по ритмике</a:t>
            </a:r>
          </a:p>
          <a:p>
            <a:pPr algn="ctr"/>
            <a:endParaRPr lang="ru-RU" dirty="0"/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/>
              </a:rPr>
              <a:t>Целью программы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является создание условий для личностного развития обучающихся с 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РАС и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коррекции отклонений в психическом и физическом развитии  обучающихся с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РАС ,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посредством воздействия специфическими средствами, свойственными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ритмике</a:t>
            </a:r>
          </a:p>
          <a:p>
            <a:pPr algn="ctr"/>
            <a:endParaRPr lang="ru-RU" dirty="0" smtClean="0"/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/>
              </a:rPr>
              <a:t>Задачи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программы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:</a:t>
            </a:r>
            <a:r>
              <a:rPr lang="ru-RU" sz="16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овладение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разнообразными формами движения (ходьба, бег, прыжки, поскоки, гимнастические и танцевальные упражнения, упражнения с звучащими инструментами (дудки, погремушки и т.д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.))</a:t>
            </a:r>
            <a:r>
              <a:rPr lang="ru-RU" sz="1600" dirty="0" smtClean="0">
                <a:solidFill>
                  <a:srgbClr val="000000"/>
                </a:solidFill>
                <a:latin typeface="Arial"/>
              </a:rPr>
              <a:t>;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развитие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умения совместной коллективной деятельности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;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 приобщение детей к музыке, совершенствование музыкально-эстетических чувств.</a:t>
            </a:r>
            <a:endParaRPr lang="ru-RU" sz="1600" dirty="0">
              <a:solidFill>
                <a:srgbClr val="000000"/>
              </a:solidFill>
              <a:latin typeface="Arial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" y="3356992"/>
            <a:ext cx="4698179" cy="358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3068961"/>
            <a:ext cx="3456385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30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" y="0"/>
            <a:ext cx="912330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40839"/>
            <a:ext cx="86409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Внеурочная деятельность «Волшебный пластилин»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интеллектуальное и эстетическое развитие детей в процессе овладения элементарными приемами лепки из пластилина.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программы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с основными видами лепки;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 следовать устным инструкциям;          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художественно-пластические умения и навыки работы с пластилином;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композиции с изделиями, выполненными из пластилина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72493"/>
            <a:ext cx="4547659" cy="341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20335"/>
            <a:ext cx="3435686" cy="3462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5650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549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44</cp:revision>
  <cp:lastPrinted>2021-02-04T16:50:14Z</cp:lastPrinted>
  <dcterms:created xsi:type="dcterms:W3CDTF">2021-01-23T12:25:28Z</dcterms:created>
  <dcterms:modified xsi:type="dcterms:W3CDTF">2021-02-04T16:52:14Z</dcterms:modified>
</cp:coreProperties>
</file>