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260" r:id="rId6"/>
    <p:sldId id="261" r:id="rId7"/>
    <p:sldId id="271" r:id="rId8"/>
    <p:sldId id="270" r:id="rId9"/>
    <p:sldId id="269" r:id="rId10"/>
    <p:sldId id="268" r:id="rId11"/>
    <p:sldId id="267" r:id="rId12"/>
    <p:sldId id="266" r:id="rId13"/>
    <p:sldId id="265" r:id="rId14"/>
    <p:sldId id="264" r:id="rId15"/>
    <p:sldId id="263" r:id="rId16"/>
    <p:sldId id="262" r:id="rId17"/>
    <p:sldId id="272" r:id="rId18"/>
    <p:sldId id="273" r:id="rId19"/>
    <p:sldId id="274" r:id="rId20"/>
    <p:sldId id="275" r:id="rId21"/>
    <p:sldId id="276" r:id="rId22"/>
    <p:sldId id="277" r:id="rId23"/>
    <p:sldId id="278" r:id="rId24"/>
    <p:sldId id="279" r:id="rId25"/>
    <p:sldId id="280" r:id="rId26"/>
    <p:sldId id="286" r:id="rId27"/>
    <p:sldId id="285" r:id="rId28"/>
    <p:sldId id="281"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4" autoAdjust="0"/>
  </p:normalViewPr>
  <p:slideViewPr>
    <p:cSldViewPr>
      <p:cViewPr>
        <p:scale>
          <a:sx n="100" d="100"/>
          <a:sy n="100" d="100"/>
        </p:scale>
        <p:origin x="-102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7CE4D7-B4C9-49C2-A40D-F36C7C381597}"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ru-RU"/>
        </a:p>
      </dgm:t>
    </dgm:pt>
    <dgm:pt modelId="{2B39D076-03A6-4883-A11B-3BEE0D1CCF14}">
      <dgm:prSet/>
      <dgm:spPr/>
      <dgm:t>
        <a:bodyPr/>
        <a:lstStyle/>
        <a:p>
          <a:pPr rtl="0"/>
          <a:r>
            <a:rPr lang="ru-RU" dirty="0" smtClean="0"/>
            <a:t>1.  Богоматерь </a:t>
          </a:r>
          <a:r>
            <a:rPr lang="ru-RU" dirty="0" err="1" smtClean="0"/>
            <a:t>Елеуса</a:t>
          </a:r>
          <a:r>
            <a:rPr lang="ru-RU" dirty="0" smtClean="0"/>
            <a:t> (Умиление). Богоматерь изображается </a:t>
          </a:r>
          <a:r>
            <a:rPr lang="ru-RU" i="1" dirty="0" smtClean="0"/>
            <a:t>щека к щеке</a:t>
          </a:r>
          <a:r>
            <a:rPr lang="ru-RU" dirty="0" smtClean="0"/>
            <a:t> с Младенцем и с умилением смотрящей на Сына, а Младенец с нежностью прижимается к Матери. </a:t>
          </a:r>
          <a:endParaRPr lang="ru-RU" dirty="0"/>
        </a:p>
      </dgm:t>
    </dgm:pt>
    <dgm:pt modelId="{319356B5-BDA8-433C-A810-A2A95F6DA86B}" type="parTrans" cxnId="{92D0BDCD-B5D6-44B5-B7BE-7CD4D06BF6FA}">
      <dgm:prSet/>
      <dgm:spPr/>
      <dgm:t>
        <a:bodyPr/>
        <a:lstStyle/>
        <a:p>
          <a:endParaRPr lang="ru-RU"/>
        </a:p>
      </dgm:t>
    </dgm:pt>
    <dgm:pt modelId="{A1FFE081-DDF1-4F89-B697-0FC46F8B50AE}" type="sibTrans" cxnId="{92D0BDCD-B5D6-44B5-B7BE-7CD4D06BF6FA}">
      <dgm:prSet/>
      <dgm:spPr/>
      <dgm:t>
        <a:bodyPr/>
        <a:lstStyle/>
        <a:p>
          <a:endParaRPr lang="ru-RU"/>
        </a:p>
      </dgm:t>
    </dgm:pt>
    <dgm:pt modelId="{54A0F1A7-B657-4279-9157-1A805B977E37}">
      <dgm:prSet/>
      <dgm:spPr/>
      <dgm:t>
        <a:bodyPr/>
        <a:lstStyle/>
        <a:p>
          <a:pPr rtl="0"/>
          <a:r>
            <a:rPr lang="ru-RU" dirty="0" smtClean="0"/>
            <a:t>2. Богоматерь </a:t>
          </a:r>
          <a:r>
            <a:rPr lang="ru-RU" dirty="0" err="1" smtClean="0"/>
            <a:t>Оранта</a:t>
          </a:r>
          <a:r>
            <a:rPr lang="ru-RU" dirty="0" smtClean="0"/>
            <a:t> (Молящаяся). Богоматерь </a:t>
          </a:r>
          <a:r>
            <a:rPr lang="ru-RU" i="1" dirty="0" smtClean="0"/>
            <a:t>с воздетыми руками</a:t>
          </a:r>
          <a:r>
            <a:rPr lang="ru-RU" dirty="0" smtClean="0"/>
            <a:t>, в традиционном жесте заступнической молитвы. В древнерусском церковном искусстве был популярен образ Богородицы </a:t>
          </a:r>
          <a:r>
            <a:rPr lang="ru-RU" dirty="0" err="1" smtClean="0"/>
            <a:t>Оранты</a:t>
          </a:r>
          <a:r>
            <a:rPr lang="ru-RU" dirty="0" smtClean="0"/>
            <a:t> с Младенцем Христом, который изображается в круглом медальоне, либо чуть видимо (полупрозрачно) на уровне груди Матери. </a:t>
          </a:r>
          <a:endParaRPr lang="ru-RU" dirty="0"/>
        </a:p>
      </dgm:t>
    </dgm:pt>
    <dgm:pt modelId="{CF44B366-07AD-4B47-B1BF-20BE230C2043}" type="parTrans" cxnId="{8DB598FF-BABE-436C-8D73-4E745175552B}">
      <dgm:prSet/>
      <dgm:spPr/>
      <dgm:t>
        <a:bodyPr/>
        <a:lstStyle/>
        <a:p>
          <a:endParaRPr lang="ru-RU"/>
        </a:p>
      </dgm:t>
    </dgm:pt>
    <dgm:pt modelId="{EE1E7A78-5CB6-4AA4-BE14-37B1779BE470}" type="sibTrans" cxnId="{8DB598FF-BABE-436C-8D73-4E745175552B}">
      <dgm:prSet/>
      <dgm:spPr/>
      <dgm:t>
        <a:bodyPr/>
        <a:lstStyle/>
        <a:p>
          <a:endParaRPr lang="ru-RU"/>
        </a:p>
      </dgm:t>
    </dgm:pt>
    <dgm:pt modelId="{0F27B26C-7845-47B3-B54C-092E713FB4D6}">
      <dgm:prSet/>
      <dgm:spPr/>
      <dgm:t>
        <a:bodyPr/>
        <a:lstStyle/>
        <a:p>
          <a:pPr rtl="0"/>
          <a:r>
            <a:rPr lang="ru-RU" dirty="0" smtClean="0"/>
            <a:t>3. Богоматерь </a:t>
          </a:r>
          <a:r>
            <a:rPr lang="ru-RU" dirty="0" err="1" smtClean="0"/>
            <a:t>Одигитрия</a:t>
          </a:r>
          <a:r>
            <a:rPr lang="ru-RU" dirty="0" smtClean="0"/>
            <a:t>(Указующая путь, </a:t>
          </a:r>
          <a:r>
            <a:rPr lang="ru-RU" dirty="0" err="1" smtClean="0"/>
            <a:t>Путеводительница</a:t>
          </a:r>
          <a:r>
            <a:rPr lang="ru-RU" dirty="0" smtClean="0"/>
            <a:t>).  </a:t>
          </a:r>
          <a:r>
            <a:rPr lang="ru-RU" dirty="0" err="1" smtClean="0"/>
            <a:t>Богоматерь</a:t>
          </a:r>
          <a:r>
            <a:rPr lang="ru-RU" i="1" dirty="0" err="1" smtClean="0"/>
            <a:t>с</a:t>
          </a:r>
          <a:r>
            <a:rPr lang="ru-RU" i="1" dirty="0" smtClean="0"/>
            <a:t> Иисусом Христом на руке</a:t>
          </a:r>
          <a:r>
            <a:rPr lang="ru-RU" dirty="0" smtClean="0"/>
            <a:t>. Правой рукой Иисус Христос благословляет, а левой держит свиток с Законами  жизни, реже – книгу. </a:t>
          </a:r>
          <a:endParaRPr lang="ru-RU" dirty="0"/>
        </a:p>
      </dgm:t>
    </dgm:pt>
    <dgm:pt modelId="{31803717-EF58-4D8F-A1A2-18850084ED65}" type="parTrans" cxnId="{FAF578B2-5A6C-45D4-A273-1AF7CC28DD3D}">
      <dgm:prSet/>
      <dgm:spPr/>
      <dgm:t>
        <a:bodyPr/>
        <a:lstStyle/>
        <a:p>
          <a:endParaRPr lang="ru-RU"/>
        </a:p>
      </dgm:t>
    </dgm:pt>
    <dgm:pt modelId="{C0063784-E71C-49B3-971D-2EE389CBA7FF}" type="sibTrans" cxnId="{FAF578B2-5A6C-45D4-A273-1AF7CC28DD3D}">
      <dgm:prSet/>
      <dgm:spPr/>
      <dgm:t>
        <a:bodyPr/>
        <a:lstStyle/>
        <a:p>
          <a:endParaRPr lang="ru-RU"/>
        </a:p>
      </dgm:t>
    </dgm:pt>
    <dgm:pt modelId="{B318C1CB-50FA-4E80-8CE1-0EE660792132}" type="pres">
      <dgm:prSet presAssocID="{427CE4D7-B4C9-49C2-A40D-F36C7C381597}" presName="linearFlow" presStyleCnt="0">
        <dgm:presLayoutVars>
          <dgm:dir/>
          <dgm:resizeHandles val="exact"/>
        </dgm:presLayoutVars>
      </dgm:prSet>
      <dgm:spPr/>
      <dgm:t>
        <a:bodyPr/>
        <a:lstStyle/>
        <a:p>
          <a:endParaRPr lang="ru-RU"/>
        </a:p>
      </dgm:t>
    </dgm:pt>
    <dgm:pt modelId="{843FD475-E0A6-4BF2-8F47-0536F19A9483}" type="pres">
      <dgm:prSet presAssocID="{2B39D076-03A6-4883-A11B-3BEE0D1CCF14}" presName="composite" presStyleCnt="0"/>
      <dgm:spPr/>
    </dgm:pt>
    <dgm:pt modelId="{D2D9CD73-53C8-40F2-852A-DA5C7F097C73}" type="pres">
      <dgm:prSet presAssocID="{2B39D076-03A6-4883-A11B-3BEE0D1CCF14}" presName="imgShp" presStyleLbl="fgImgPlace1" presStyleIdx="0" presStyleCnt="3" custLinFactNeighborY="-5405"/>
      <dgm:spPr>
        <a:blipFill rotWithShape="0">
          <a:blip xmlns:r="http://schemas.openxmlformats.org/officeDocument/2006/relationships" r:embed="rId1"/>
          <a:stretch>
            <a:fillRect/>
          </a:stretch>
        </a:blipFill>
      </dgm:spPr>
    </dgm:pt>
    <dgm:pt modelId="{7FD72023-ED84-462D-B563-948E09D6D94C}" type="pres">
      <dgm:prSet presAssocID="{2B39D076-03A6-4883-A11B-3BEE0D1CCF14}" presName="txShp" presStyleLbl="node1" presStyleIdx="0" presStyleCnt="3">
        <dgm:presLayoutVars>
          <dgm:bulletEnabled val="1"/>
        </dgm:presLayoutVars>
      </dgm:prSet>
      <dgm:spPr/>
      <dgm:t>
        <a:bodyPr/>
        <a:lstStyle/>
        <a:p>
          <a:endParaRPr lang="ru-RU"/>
        </a:p>
      </dgm:t>
    </dgm:pt>
    <dgm:pt modelId="{F5C5B153-5535-4675-B31F-639B032D95F7}" type="pres">
      <dgm:prSet presAssocID="{A1FFE081-DDF1-4F89-B697-0FC46F8B50AE}" presName="spacing" presStyleCnt="0"/>
      <dgm:spPr/>
    </dgm:pt>
    <dgm:pt modelId="{44F450E8-A133-46D6-ABF4-637C02A55FF4}" type="pres">
      <dgm:prSet presAssocID="{54A0F1A7-B657-4279-9157-1A805B977E37}" presName="composite" presStyleCnt="0"/>
      <dgm:spPr/>
    </dgm:pt>
    <dgm:pt modelId="{47CAE11B-D852-4264-A56B-092FC0DF6E67}" type="pres">
      <dgm:prSet presAssocID="{54A0F1A7-B657-4279-9157-1A805B977E37}" presName="imgShp" presStyleLbl="fgImgPlace1" presStyleIdx="1" presStyleCnt="3"/>
      <dgm:spPr>
        <a:blipFill rotWithShape="0">
          <a:blip xmlns:r="http://schemas.openxmlformats.org/officeDocument/2006/relationships" r:embed="rId2"/>
          <a:stretch>
            <a:fillRect/>
          </a:stretch>
        </a:blipFill>
      </dgm:spPr>
    </dgm:pt>
    <dgm:pt modelId="{E368B30B-9A97-4E72-97B8-55D1CBB9E3F1}" type="pres">
      <dgm:prSet presAssocID="{54A0F1A7-B657-4279-9157-1A805B977E37}" presName="txShp" presStyleLbl="node1" presStyleIdx="1" presStyleCnt="3">
        <dgm:presLayoutVars>
          <dgm:bulletEnabled val="1"/>
        </dgm:presLayoutVars>
      </dgm:prSet>
      <dgm:spPr/>
      <dgm:t>
        <a:bodyPr/>
        <a:lstStyle/>
        <a:p>
          <a:endParaRPr lang="ru-RU"/>
        </a:p>
      </dgm:t>
    </dgm:pt>
    <dgm:pt modelId="{A842C16C-F65F-4DCB-B557-4CB807634AA4}" type="pres">
      <dgm:prSet presAssocID="{EE1E7A78-5CB6-4AA4-BE14-37B1779BE470}" presName="spacing" presStyleCnt="0"/>
      <dgm:spPr/>
    </dgm:pt>
    <dgm:pt modelId="{C928AB9C-C31F-4BF3-A368-C6CF198C99FE}" type="pres">
      <dgm:prSet presAssocID="{0F27B26C-7845-47B3-B54C-092E713FB4D6}" presName="composite" presStyleCnt="0"/>
      <dgm:spPr/>
    </dgm:pt>
    <dgm:pt modelId="{5DB8C643-73C6-4C95-AC96-DAB89ACB457D}" type="pres">
      <dgm:prSet presAssocID="{0F27B26C-7845-47B3-B54C-092E713FB4D6}" presName="imgShp" presStyleLbl="fgImgPlace1" presStyleIdx="2" presStyleCnt="3"/>
      <dgm:spPr>
        <a:blipFill rotWithShape="0">
          <a:blip xmlns:r="http://schemas.openxmlformats.org/officeDocument/2006/relationships" r:embed="rId3"/>
          <a:stretch>
            <a:fillRect/>
          </a:stretch>
        </a:blipFill>
      </dgm:spPr>
    </dgm:pt>
    <dgm:pt modelId="{2C0555FD-6371-4C0A-B9FD-8F02A49F9FA9}" type="pres">
      <dgm:prSet presAssocID="{0F27B26C-7845-47B3-B54C-092E713FB4D6}" presName="txShp" presStyleLbl="node1" presStyleIdx="2" presStyleCnt="3">
        <dgm:presLayoutVars>
          <dgm:bulletEnabled val="1"/>
        </dgm:presLayoutVars>
      </dgm:prSet>
      <dgm:spPr/>
      <dgm:t>
        <a:bodyPr/>
        <a:lstStyle/>
        <a:p>
          <a:endParaRPr lang="ru-RU"/>
        </a:p>
      </dgm:t>
    </dgm:pt>
  </dgm:ptLst>
  <dgm:cxnLst>
    <dgm:cxn modelId="{92D0BDCD-B5D6-44B5-B7BE-7CD4D06BF6FA}" srcId="{427CE4D7-B4C9-49C2-A40D-F36C7C381597}" destId="{2B39D076-03A6-4883-A11B-3BEE0D1CCF14}" srcOrd="0" destOrd="0" parTransId="{319356B5-BDA8-433C-A810-A2A95F6DA86B}" sibTransId="{A1FFE081-DDF1-4F89-B697-0FC46F8B50AE}"/>
    <dgm:cxn modelId="{6B524CAF-22BA-42A3-9A45-3D843982A972}" type="presOf" srcId="{54A0F1A7-B657-4279-9157-1A805B977E37}" destId="{E368B30B-9A97-4E72-97B8-55D1CBB9E3F1}" srcOrd="0" destOrd="0" presId="urn:microsoft.com/office/officeart/2005/8/layout/vList3#1"/>
    <dgm:cxn modelId="{517B3493-B1C9-423C-BF3A-5D60BC3D22D8}" type="presOf" srcId="{2B39D076-03A6-4883-A11B-3BEE0D1CCF14}" destId="{7FD72023-ED84-462D-B563-948E09D6D94C}" srcOrd="0" destOrd="0" presId="urn:microsoft.com/office/officeart/2005/8/layout/vList3#1"/>
    <dgm:cxn modelId="{8DB598FF-BABE-436C-8D73-4E745175552B}" srcId="{427CE4D7-B4C9-49C2-A40D-F36C7C381597}" destId="{54A0F1A7-B657-4279-9157-1A805B977E37}" srcOrd="1" destOrd="0" parTransId="{CF44B366-07AD-4B47-B1BF-20BE230C2043}" sibTransId="{EE1E7A78-5CB6-4AA4-BE14-37B1779BE470}"/>
    <dgm:cxn modelId="{4F2E247B-E6A6-49D1-B36F-8293609BA269}" type="presOf" srcId="{427CE4D7-B4C9-49C2-A40D-F36C7C381597}" destId="{B318C1CB-50FA-4E80-8CE1-0EE660792132}" srcOrd="0" destOrd="0" presId="urn:microsoft.com/office/officeart/2005/8/layout/vList3#1"/>
    <dgm:cxn modelId="{FAF578B2-5A6C-45D4-A273-1AF7CC28DD3D}" srcId="{427CE4D7-B4C9-49C2-A40D-F36C7C381597}" destId="{0F27B26C-7845-47B3-B54C-092E713FB4D6}" srcOrd="2" destOrd="0" parTransId="{31803717-EF58-4D8F-A1A2-18850084ED65}" sibTransId="{C0063784-E71C-49B3-971D-2EE389CBA7FF}"/>
    <dgm:cxn modelId="{9B6D41EF-5231-499B-A227-12317EE44335}" type="presOf" srcId="{0F27B26C-7845-47B3-B54C-092E713FB4D6}" destId="{2C0555FD-6371-4C0A-B9FD-8F02A49F9FA9}" srcOrd="0" destOrd="0" presId="urn:microsoft.com/office/officeart/2005/8/layout/vList3#1"/>
    <dgm:cxn modelId="{06D516C8-1C73-4117-8B5E-E3E355E336CD}" type="presParOf" srcId="{B318C1CB-50FA-4E80-8CE1-0EE660792132}" destId="{843FD475-E0A6-4BF2-8F47-0536F19A9483}" srcOrd="0" destOrd="0" presId="urn:microsoft.com/office/officeart/2005/8/layout/vList3#1"/>
    <dgm:cxn modelId="{483981C8-A73B-48F8-90E1-46F129101DE9}" type="presParOf" srcId="{843FD475-E0A6-4BF2-8F47-0536F19A9483}" destId="{D2D9CD73-53C8-40F2-852A-DA5C7F097C73}" srcOrd="0" destOrd="0" presId="urn:microsoft.com/office/officeart/2005/8/layout/vList3#1"/>
    <dgm:cxn modelId="{9A857AE0-EE2B-4603-A980-A22BC7ACDABA}" type="presParOf" srcId="{843FD475-E0A6-4BF2-8F47-0536F19A9483}" destId="{7FD72023-ED84-462D-B563-948E09D6D94C}" srcOrd="1" destOrd="0" presId="urn:microsoft.com/office/officeart/2005/8/layout/vList3#1"/>
    <dgm:cxn modelId="{A2E563BE-C72B-4304-8BE2-58178A610D47}" type="presParOf" srcId="{B318C1CB-50FA-4E80-8CE1-0EE660792132}" destId="{F5C5B153-5535-4675-B31F-639B032D95F7}" srcOrd="1" destOrd="0" presId="urn:microsoft.com/office/officeart/2005/8/layout/vList3#1"/>
    <dgm:cxn modelId="{F430D172-ADB7-4CA9-A9FA-15AA9B604927}" type="presParOf" srcId="{B318C1CB-50FA-4E80-8CE1-0EE660792132}" destId="{44F450E8-A133-46D6-ABF4-637C02A55FF4}" srcOrd="2" destOrd="0" presId="urn:microsoft.com/office/officeart/2005/8/layout/vList3#1"/>
    <dgm:cxn modelId="{4234D5A8-D099-4D98-B37A-C51FAB412048}" type="presParOf" srcId="{44F450E8-A133-46D6-ABF4-637C02A55FF4}" destId="{47CAE11B-D852-4264-A56B-092FC0DF6E67}" srcOrd="0" destOrd="0" presId="urn:microsoft.com/office/officeart/2005/8/layout/vList3#1"/>
    <dgm:cxn modelId="{95711F96-4626-43F3-9855-B5F0B70ECCE7}" type="presParOf" srcId="{44F450E8-A133-46D6-ABF4-637C02A55FF4}" destId="{E368B30B-9A97-4E72-97B8-55D1CBB9E3F1}" srcOrd="1" destOrd="0" presId="urn:microsoft.com/office/officeart/2005/8/layout/vList3#1"/>
    <dgm:cxn modelId="{331388A4-8381-4483-B602-3811A25AEDCA}" type="presParOf" srcId="{B318C1CB-50FA-4E80-8CE1-0EE660792132}" destId="{A842C16C-F65F-4DCB-B557-4CB807634AA4}" srcOrd="3" destOrd="0" presId="urn:microsoft.com/office/officeart/2005/8/layout/vList3#1"/>
    <dgm:cxn modelId="{E033A2F6-3D05-4357-B0E6-ECB9C384ABD7}" type="presParOf" srcId="{B318C1CB-50FA-4E80-8CE1-0EE660792132}" destId="{C928AB9C-C31F-4BF3-A368-C6CF198C99FE}" srcOrd="4" destOrd="0" presId="urn:microsoft.com/office/officeart/2005/8/layout/vList3#1"/>
    <dgm:cxn modelId="{CB340B2B-EE5F-498F-ACC0-F614156E64EF}" type="presParOf" srcId="{C928AB9C-C31F-4BF3-A368-C6CF198C99FE}" destId="{5DB8C643-73C6-4C95-AC96-DAB89ACB457D}" srcOrd="0" destOrd="0" presId="urn:microsoft.com/office/officeart/2005/8/layout/vList3#1"/>
    <dgm:cxn modelId="{5D637E28-37A3-431B-8A97-38336454DD8F}" type="presParOf" srcId="{C928AB9C-C31F-4BF3-A368-C6CF198C99FE}" destId="{2C0555FD-6371-4C0A-B9FD-8F02A49F9FA9}"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573988C-0465-491F-894D-3ECD589E3B9F}" type="datetimeFigureOut">
              <a:rPr lang="ru-RU" smtClean="0"/>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573988C-0465-491F-894D-3ECD589E3B9F}" type="datetimeFigureOut">
              <a:rPr lang="ru-RU" smtClean="0"/>
              <a:t>21.04.2015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573988C-0465-491F-894D-3ECD589E3B9F}" type="datetimeFigureOut">
              <a:rPr lang="ru-RU" smtClean="0"/>
              <a:t>21.04.2015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573988C-0465-491F-894D-3ECD589E3B9F}" type="datetimeFigureOut">
              <a:rPr lang="ru-RU" smtClean="0"/>
              <a:t>21.04.2015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573988C-0465-491F-894D-3ECD589E3B9F}" type="datetimeFigureOut">
              <a:rPr lang="ru-RU" smtClean="0"/>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573988C-0465-491F-894D-3ECD589E3B9F}" type="datetimeFigureOut">
              <a:rPr lang="ru-RU" smtClean="0"/>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0828D6-2FB4-4993-A0C4-D24E05FA8F7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3988C-0465-491F-894D-3ECD589E3B9F}" type="datetimeFigureOut">
              <a:rPr lang="ru-RU" smtClean="0"/>
              <a:t>21.04.2015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0828D6-2FB4-4993-A0C4-D24E05FA8F7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image" Target="../media/image2.png"/><Relationship Id="rId7" Type="http://schemas.openxmlformats.org/officeDocument/2006/relationships/slide" Target="slide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23.xml"/><Relationship Id="rId5" Type="http://schemas.openxmlformats.org/officeDocument/2006/relationships/slide" Target="slide28.xml"/><Relationship Id="rId4" Type="http://schemas.openxmlformats.org/officeDocument/2006/relationships/slide" Target="slide18.xml"/><Relationship Id="rId9"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hyperlink" Target="http://russian7.ru/wp-content/uploads/2012/11/Kazan_moscow.jp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russian7.ru/wp-content/uploads/2012/11/kudoyar_5.jpg"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pbpo.narod.ru/" TargetMode="External"/><Relationship Id="rId3" Type="http://schemas.openxmlformats.org/officeDocument/2006/relationships/image" Target="../media/image33.jpeg"/><Relationship Id="rId7" Type="http://schemas.openxmlformats.org/officeDocument/2006/relationships/slide" Target="slide22.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hyperlink" Target="http://spbpo.narod.ru/Materials/dock006.htm"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gif"/><Relationship Id="rId5" Type="http://schemas.openxmlformats.org/officeDocument/2006/relationships/slide" Target="slide4.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ru.wikipedia.org/"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slide" Target="slide18.xml"/><Relationship Id="rId4" Type="http://schemas.openxmlformats.org/officeDocument/2006/relationships/diagramLayout" Target="../diagrams/layout1.xml"/><Relationship Id="rId9" Type="http://schemas.openxmlformats.org/officeDocument/2006/relationships/hyperlink" Target="https://ru.wikipedia.org/wiki/%CF%F0%E0%E2%EE%F1%EB%E0%E2%ED%E0%FF_%E8%EA%EE%ED%EE%E3%F0%E0%F4%E8%FF_%C1%EE%E3%EE%F0%EE%E4%E8%F6%FB"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39.gif"/><Relationship Id="rId3" Type="http://schemas.openxmlformats.org/officeDocument/2006/relationships/image" Target="../media/image38.png"/><Relationship Id="rId7" Type="http://schemas.openxmlformats.org/officeDocument/2006/relationships/slide" Target="slide27.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gif"/></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1.gif"/><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4.gif"/><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 Target="slide1.xml"/><Relationship Id="rId7" Type="http://schemas.openxmlformats.org/officeDocument/2006/relationships/slide" Target="slide2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48.png"/><Relationship Id="rId5" Type="http://schemas.openxmlformats.org/officeDocument/2006/relationships/slide" Target="slide18.xml"/><Relationship Id="rId10" Type="http://schemas.openxmlformats.org/officeDocument/2006/relationships/image" Target="../media/image39.gif"/><Relationship Id="rId4" Type="http://schemas.openxmlformats.org/officeDocument/2006/relationships/image" Target="../media/image45.png"/><Relationship Id="rId9" Type="http://schemas.openxmlformats.org/officeDocument/2006/relationships/slide" Target="slide2.xml"/></Relationships>
</file>

<file path=ppt/slides/_rels/slide3.xml.rels><?xml version="1.0" encoding="UTF-8" standalone="yes"?>
<Relationships xmlns="http://schemas.openxmlformats.org/package/2006/relationships"><Relationship Id="rId8" Type="http://schemas.openxmlformats.org/officeDocument/2006/relationships/hyperlink" Target="http://www.zavet.ru/icon/iver2.jpg" TargetMode="External"/><Relationship Id="rId13" Type="http://schemas.openxmlformats.org/officeDocument/2006/relationships/hyperlink" Target="http://spbpo.narod.ru/" TargetMode="External"/><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2.jpeg"/><Relationship Id="rId5" Type="http://schemas.openxmlformats.org/officeDocument/2006/relationships/image" Target="../media/image8.jpeg"/><Relationship Id="rId15" Type="http://schemas.openxmlformats.org/officeDocument/2006/relationships/slide" Target="slide2.xml"/><Relationship Id="rId10" Type="http://schemas.openxmlformats.org/officeDocument/2006/relationships/hyperlink" Target="http://www.vidania.ru/icons/odigitriyasmolenskaya_515x640.jpg" TargetMode="External"/><Relationship Id="rId4" Type="http://schemas.openxmlformats.org/officeDocument/2006/relationships/image" Target="../media/image7.jpeg"/><Relationship Id="rId9" Type="http://schemas.openxmlformats.org/officeDocument/2006/relationships/image" Target="../media/image11.jpeg"/><Relationship Id="rId14" Type="http://schemas.openxmlformats.org/officeDocument/2006/relationships/hyperlink" Target="http://spbpo.narod.ru/Materials/dock006.htm"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 Target="slide5.xml"/><Relationship Id="rId7"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www.vidania.ru/icons/odigitriyasmolenskaya_515x640.jpg" TargetMode="External"/><Relationship Id="rId11" Type="http://schemas.openxmlformats.org/officeDocument/2006/relationships/slide" Target="slide2.xml"/><Relationship Id="rId5" Type="http://schemas.openxmlformats.org/officeDocument/2006/relationships/slide" Target="slide10.xml"/><Relationship Id="rId10" Type="http://schemas.openxmlformats.org/officeDocument/2006/relationships/image" Target="../media/image16.jpeg"/><Relationship Id="rId4" Type="http://schemas.openxmlformats.org/officeDocument/2006/relationships/slide" Target="slide16.xml"/><Relationship Id="rId9" Type="http://schemas.openxmlformats.org/officeDocument/2006/relationships/hyperlink" Target="http://russian7.ru/wp-content/uploads/2012/11/Kazan_moscow.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slide" Target="slide4.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ru.wikipedia.org/" TargetMode="External"/><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pic>
        <p:nvPicPr>
          <p:cNvPr id="4" name="Рисунок 3"/>
          <p:cNvPicPr/>
          <p:nvPr/>
        </p:nvPicPr>
        <p:blipFill rotWithShape="1">
          <a:blip r:embed="rId3">
            <a:extLst>
              <a:ext uri="{28A0092B-C50C-407E-A947-70E740481C1C}">
                <a14:useLocalDpi xmlns:a14="http://schemas.microsoft.com/office/drawing/2010/main"/>
              </a:ext>
            </a:extLst>
          </a:blip>
          <a:srcRect l="23077" t="26226" r="48558" b="27024"/>
          <a:stretch/>
        </p:blipFill>
        <p:spPr bwMode="auto">
          <a:xfrm>
            <a:off x="4756180" y="2071678"/>
            <a:ext cx="4102100" cy="3949700"/>
          </a:xfrm>
          <a:prstGeom prst="rect">
            <a:avLst/>
          </a:prstGeom>
          <a:ln>
            <a:noFill/>
          </a:ln>
          <a:effectLst>
            <a:softEdge rad="112500"/>
          </a:effectLst>
          <a:extLst>
            <a:ext uri="{53640926-AAD7-44D8-BBD7-CCE9431645EC}">
              <a14:shadowObscured xmlns:a14="http://schemas.microsoft.com/office/drawing/2010/main"/>
            </a:ext>
          </a:extLst>
        </p:spPr>
      </p:pic>
      <p:sp>
        <p:nvSpPr>
          <p:cNvPr id="5" name="Скругленный прямоугольник 4">
            <a:hlinkClick r:id="rId4" action="ppaction://hlinksldjump"/>
          </p:cNvPr>
          <p:cNvSpPr/>
          <p:nvPr/>
        </p:nvSpPr>
        <p:spPr>
          <a:xfrm>
            <a:off x="1071538" y="3143248"/>
            <a:ext cx="1785950" cy="1000132"/>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ru-RU" dirty="0" smtClean="0"/>
              <a:t>Словарик </a:t>
            </a:r>
          </a:p>
          <a:p>
            <a:pPr algn="ctr"/>
            <a:r>
              <a:rPr lang="ru-RU" dirty="0" smtClean="0"/>
              <a:t>иконописца</a:t>
            </a:r>
            <a:endParaRPr lang="ru-RU" dirty="0"/>
          </a:p>
        </p:txBody>
      </p:sp>
      <p:sp>
        <p:nvSpPr>
          <p:cNvPr id="6" name="Скругленный прямоугольник 5">
            <a:hlinkClick r:id="rId5" action="ppaction://hlinksldjump"/>
          </p:cNvPr>
          <p:cNvSpPr/>
          <p:nvPr/>
        </p:nvSpPr>
        <p:spPr>
          <a:xfrm>
            <a:off x="2857488" y="5572140"/>
            <a:ext cx="1714512" cy="857256"/>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dirty="0" smtClean="0"/>
          </a:p>
          <a:p>
            <a:pPr algn="ctr"/>
            <a:r>
              <a:rPr lang="ru-RU" dirty="0" smtClean="0"/>
              <a:t>Навигация </a:t>
            </a:r>
          </a:p>
          <a:p>
            <a:pPr algn="ctr"/>
            <a:endParaRPr lang="ru-RU" dirty="0"/>
          </a:p>
        </p:txBody>
      </p:sp>
      <p:sp>
        <p:nvSpPr>
          <p:cNvPr id="7" name="Скругленный прямоугольник 6">
            <a:hlinkClick r:id="rId6" action="ppaction://hlinksldjump"/>
          </p:cNvPr>
          <p:cNvSpPr/>
          <p:nvPr/>
        </p:nvSpPr>
        <p:spPr>
          <a:xfrm>
            <a:off x="2000232" y="4429132"/>
            <a:ext cx="1714512" cy="857256"/>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ru-RU" dirty="0" smtClean="0"/>
              <a:t>Задания</a:t>
            </a:r>
            <a:endParaRPr lang="ru-RU" dirty="0"/>
          </a:p>
        </p:txBody>
      </p:sp>
      <p:sp>
        <p:nvSpPr>
          <p:cNvPr id="8" name="Скругленный прямоугольник 7">
            <a:hlinkClick r:id="rId7" action="ppaction://hlinksldjump"/>
          </p:cNvPr>
          <p:cNvSpPr/>
          <p:nvPr/>
        </p:nvSpPr>
        <p:spPr>
          <a:xfrm>
            <a:off x="142844" y="2000240"/>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Галерея</a:t>
            </a:r>
          </a:p>
          <a:p>
            <a:pPr algn="ctr"/>
            <a:r>
              <a:rPr lang="ru-RU" dirty="0" smtClean="0"/>
              <a:t>икон</a:t>
            </a:r>
          </a:p>
          <a:p>
            <a:pPr algn="ctr"/>
            <a:endParaRPr lang="ru-RU" dirty="0"/>
          </a:p>
        </p:txBody>
      </p:sp>
      <p:sp>
        <p:nvSpPr>
          <p:cNvPr id="9" name="Прямоугольник 8"/>
          <p:cNvSpPr/>
          <p:nvPr/>
        </p:nvSpPr>
        <p:spPr>
          <a:xfrm>
            <a:off x="0" y="-142900"/>
            <a:ext cx="9144000" cy="83099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Интерактивный плакат</a:t>
            </a:r>
            <a:endPar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Прямоугольник 9"/>
          <p:cNvSpPr/>
          <p:nvPr/>
        </p:nvSpPr>
        <p:spPr>
          <a:xfrm>
            <a:off x="0" y="548326"/>
            <a:ext cx="9144000" cy="5232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для учащихся 4 класса</a:t>
            </a:r>
            <a:endPar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Прямоугольник 10"/>
          <p:cNvSpPr/>
          <p:nvPr/>
        </p:nvSpPr>
        <p:spPr>
          <a:xfrm>
            <a:off x="0" y="967071"/>
            <a:ext cx="9144000"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предмет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«Основы православной культуры»</a:t>
            </a:r>
          </a:p>
        </p:txBody>
      </p:sp>
      <p:sp>
        <p:nvSpPr>
          <p:cNvPr id="13" name="Прямоугольник 12"/>
          <p:cNvSpPr/>
          <p:nvPr/>
        </p:nvSpPr>
        <p:spPr>
          <a:xfrm>
            <a:off x="0" y="1344027"/>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16" name="Picture 2" descr="D:\ПЛАКАТ\11046153.gif"/>
          <p:cNvPicPr>
            <a:picLocks noChangeAspect="1" noChangeArrowheads="1" noCrop="1"/>
          </p:cNvPicPr>
          <p:nvPr/>
        </p:nvPicPr>
        <p:blipFill>
          <a:blip r:embed="rId8"/>
          <a:srcRect/>
          <a:stretch>
            <a:fillRect/>
          </a:stretch>
        </p:blipFill>
        <p:spPr bwMode="auto">
          <a:xfrm>
            <a:off x="2247888" y="3533780"/>
            <a:ext cx="609600" cy="609600"/>
          </a:xfrm>
          <a:prstGeom prst="rect">
            <a:avLst/>
          </a:prstGeom>
          <a:noFill/>
        </p:spPr>
      </p:pic>
      <p:pic>
        <p:nvPicPr>
          <p:cNvPr id="11266" name="Picture 2" descr="D:\ПЛАКАТ\11046153.gif"/>
          <p:cNvPicPr>
            <a:picLocks noChangeAspect="1" noChangeArrowheads="1" noCrop="1"/>
          </p:cNvPicPr>
          <p:nvPr/>
        </p:nvPicPr>
        <p:blipFill>
          <a:blip r:embed="rId8"/>
          <a:srcRect/>
          <a:stretch>
            <a:fillRect/>
          </a:stretch>
        </p:blipFill>
        <p:spPr bwMode="auto">
          <a:xfrm>
            <a:off x="1285852" y="2319334"/>
            <a:ext cx="609600" cy="609600"/>
          </a:xfrm>
          <a:prstGeom prst="rect">
            <a:avLst/>
          </a:prstGeom>
          <a:noFill/>
        </p:spPr>
      </p:pic>
      <p:pic>
        <p:nvPicPr>
          <p:cNvPr id="17" name="Picture 2" descr="D:\ПЛАКАТ\11046153.gif"/>
          <p:cNvPicPr>
            <a:picLocks noChangeAspect="1" noChangeArrowheads="1" noCrop="1"/>
          </p:cNvPicPr>
          <p:nvPr/>
        </p:nvPicPr>
        <p:blipFill>
          <a:blip r:embed="rId8"/>
          <a:srcRect/>
          <a:stretch>
            <a:fillRect/>
          </a:stretch>
        </p:blipFill>
        <p:spPr bwMode="auto">
          <a:xfrm>
            <a:off x="3071802" y="4676788"/>
            <a:ext cx="609600" cy="609600"/>
          </a:xfrm>
          <a:prstGeom prst="rect">
            <a:avLst/>
          </a:prstGeom>
          <a:noFill/>
        </p:spPr>
      </p:pic>
      <p:pic>
        <p:nvPicPr>
          <p:cNvPr id="18" name="Picture 2" descr="D:\ПЛАКАТ\11046153.gif"/>
          <p:cNvPicPr>
            <a:picLocks noChangeAspect="1" noChangeArrowheads="1" noCrop="1"/>
          </p:cNvPicPr>
          <p:nvPr/>
        </p:nvPicPr>
        <p:blipFill>
          <a:blip r:embed="rId8"/>
          <a:srcRect/>
          <a:stretch>
            <a:fillRect/>
          </a:stretch>
        </p:blipFill>
        <p:spPr bwMode="auto">
          <a:xfrm>
            <a:off x="3962400" y="5819796"/>
            <a:ext cx="609600" cy="609600"/>
          </a:xfrm>
          <a:prstGeom prst="rect">
            <a:avLst/>
          </a:prstGeom>
          <a:noFill/>
        </p:spPr>
      </p:pic>
      <p:pic>
        <p:nvPicPr>
          <p:cNvPr id="11268" name="Picture 4" descr="D:\ПЛАКАТ\0_89c22_4fb706cf_S.gif"/>
          <p:cNvPicPr>
            <a:picLocks noChangeAspect="1" noChangeArrowheads="1" noCrop="1"/>
          </p:cNvPicPr>
          <p:nvPr/>
        </p:nvPicPr>
        <p:blipFill>
          <a:blip r:embed="rId9"/>
          <a:srcRect/>
          <a:stretch>
            <a:fillRect/>
          </a:stretch>
        </p:blipFill>
        <p:spPr bwMode="auto">
          <a:xfrm>
            <a:off x="7715250" y="0"/>
            <a:ext cx="1428750" cy="1362075"/>
          </a:xfrm>
          <a:prstGeom prst="rect">
            <a:avLst/>
          </a:prstGeom>
          <a:noFill/>
        </p:spPr>
      </p:pic>
    </p:spTree>
  </p:cSld>
  <p:clrMapOvr>
    <a:masterClrMapping/>
  </p:clrMapOvr>
  <p:transition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http://russian7.ru/wp-content/uploads/2012/11/Kazan_moscow.jpg">
            <a:hlinkClick r:id="rId3"/>
          </p:cNvPr>
          <p:cNvPicPr/>
          <p:nvPr/>
        </p:nvPicPr>
        <p:blipFill>
          <a:blip r:embed="rId4">
            <a:extLst>
              <a:ext uri="{28A0092B-C50C-407E-A947-70E740481C1C}">
                <a14:useLocalDpi xmlns:a14="http://schemas.microsoft.com/office/drawing/2010/main"/>
              </a:ext>
            </a:extLst>
          </a:blip>
          <a:srcRect/>
          <a:stretch>
            <a:fillRect/>
          </a:stretch>
        </p:blipFill>
        <p:spPr bwMode="auto">
          <a:xfrm>
            <a:off x="2462214" y="714356"/>
            <a:ext cx="4181488" cy="4829191"/>
          </a:xfrm>
          <a:prstGeom prst="rect">
            <a:avLst/>
          </a:prstGeom>
          <a:noFill/>
          <a:ln>
            <a:noFill/>
          </a:ln>
        </p:spPr>
      </p:pic>
      <p:sp>
        <p:nvSpPr>
          <p:cNvPr id="19457" name="Rectangle 1"/>
          <p:cNvSpPr>
            <a:spLocks noChangeArrowheads="1"/>
          </p:cNvSpPr>
          <p:nvPr/>
        </p:nvSpPr>
        <p:spPr bwMode="auto">
          <a:xfrm>
            <a:off x="0" y="5643578"/>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1"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itchFamily="18" charset="0"/>
                <a:ea typeface="Times New Roman" pitchFamily="18" charset="0"/>
                <a:cs typeface="Times New Roman" pitchFamily="18" charset="0"/>
              </a:rPr>
              <a:t>Икона Божьей Матери Казанская</a:t>
            </a:r>
            <a:endParaRPr kumimoji="0" lang="ru-RU" sz="18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19458" name="Rectangle 2"/>
          <p:cNvSpPr>
            <a:spLocks noChangeArrowheads="1"/>
          </p:cNvSpPr>
          <p:nvPr/>
        </p:nvSpPr>
        <p:spPr bwMode="auto">
          <a:xfrm>
            <a:off x="0" y="6478809"/>
            <a:ext cx="91440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3399"/>
                </a:solidFill>
                <a:effectLst/>
                <a:latin typeface="Calibri" pitchFamily="34" charset="0"/>
                <a:ea typeface="Times New Roman" pitchFamily="18" charset="0"/>
                <a:cs typeface="Times New Roman" pitchFamily="18" charset="0"/>
              </a:rPr>
              <a:t>http://www.pravmir.ru/kazanskaya-ikona-istoriya-chudesa-molitvy/</a:t>
            </a:r>
          </a:p>
        </p:txBody>
      </p:sp>
      <p:sp>
        <p:nvSpPr>
          <p:cNvPr id="6" name="Управляющая кнопка: возврат 5">
            <a:hlinkClick r:id="rId5"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p:cNvPicPr/>
          <p:nvPr/>
        </p:nvPicPr>
        <p:blipFill rotWithShape="1">
          <a:blip r:embed="rId3" cstate="email">
            <a:extLst>
              <a:ext uri="{28A0092B-C50C-407E-A947-70E740481C1C}">
                <a14:useLocalDpi xmlns:a14="http://schemas.microsoft.com/office/drawing/2010/main"/>
              </a:ext>
            </a:extLst>
          </a:blip>
          <a:srcRect l="32277" t="17490" r="33094" b="9505"/>
          <a:stretch/>
        </p:blipFill>
        <p:spPr bwMode="auto">
          <a:xfrm>
            <a:off x="419087" y="719137"/>
            <a:ext cx="2295525" cy="2638425"/>
          </a:xfrm>
          <a:prstGeom prst="rect">
            <a:avLst/>
          </a:prstGeom>
          <a:ln>
            <a:noFill/>
          </a:ln>
          <a:extLst>
            <a:ext uri="{53640926-AAD7-44D8-BBD7-CCE9431645EC}">
              <a14:shadowObscured xmlns:a14="http://schemas.microsoft.com/office/drawing/2010/main"/>
            </a:ext>
          </a:extLst>
        </p:spPr>
      </p:pic>
      <p:sp>
        <p:nvSpPr>
          <p:cNvPr id="7" name="TextBox 6"/>
          <p:cNvSpPr txBox="1"/>
          <p:nvPr/>
        </p:nvSpPr>
        <p:spPr>
          <a:xfrm>
            <a:off x="2857488" y="571480"/>
            <a:ext cx="5857916" cy="3170099"/>
          </a:xfrm>
          <a:prstGeom prst="rect">
            <a:avLst/>
          </a:prstGeom>
          <a:noFill/>
        </p:spPr>
        <p:txBody>
          <a:bodyPr wrap="square" rtlCol="0">
            <a:spAutoFit/>
          </a:bodyPr>
          <a:lstStyle/>
          <a:p>
            <a:r>
              <a:rPr lang="ru-RU" sz="1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Обретение иконы</a:t>
            </a:r>
          </a:p>
          <a:p>
            <a:r>
              <a:rPr lang="ru-RU" sz="1400" b="1" dirty="0" smtClean="0"/>
              <a:t>    В</a:t>
            </a:r>
            <a:r>
              <a:rPr lang="ru-RU" sz="1400" b="1" dirty="0"/>
              <a:t> царствование Иоанна Грозного, в 1579 г., спустя 27 лет после того, как Казань была завоевана царем Иоанном, город сильно пострадал от большого пожара. 1579 год. Начался он около церкви Святого Николая, затем перекинулся на Кремль Казанский. Причитали женщины, плакали дети – а ну как на дома перекинется, что тогда будет?! А некоторые злорадно посмеивались: «Где же был ваш Бог, что церковь сгорела? Видно, врут всё священники ваши – вон полыхало-то как!» Что тут  ответить? Многие в те дни в вере своей  усомнились</a:t>
            </a:r>
            <a:r>
              <a:rPr lang="ru-RU" sz="1400" b="1" dirty="0" smtClean="0"/>
              <a:t>. После пожара остались многие без крова, делать нечего: никто сгоревшего не вернёт, строить жильё надо поскорее, чтобы к зиме успеть. Спешил с постройкой среди прочих погорельцев и стрелец Даниил Онучин, у которого  была  дочь - восьмилетняя Матрена. </a:t>
            </a:r>
            <a:endParaRPr lang="ru-RU" sz="1400" dirty="0"/>
          </a:p>
          <a:p>
            <a:endParaRPr lang="ru-RU" sz="1600" dirty="0"/>
          </a:p>
        </p:txBody>
      </p:sp>
      <p:sp>
        <p:nvSpPr>
          <p:cNvPr id="8" name="TextBox 7"/>
          <p:cNvSpPr txBox="1"/>
          <p:nvPr/>
        </p:nvSpPr>
        <p:spPr>
          <a:xfrm>
            <a:off x="285720" y="3357562"/>
            <a:ext cx="8572560" cy="3754874"/>
          </a:xfrm>
          <a:prstGeom prst="rect">
            <a:avLst/>
          </a:prstGeom>
          <a:noFill/>
        </p:spPr>
        <p:txBody>
          <a:bodyPr wrap="square" rtlCol="0">
            <a:spAutoFit/>
          </a:bodyPr>
          <a:lstStyle/>
          <a:p>
            <a:r>
              <a:rPr lang="ru-RU" sz="1400" b="1" dirty="0" smtClean="0"/>
              <a:t>    Однажды увидела она сон. Во сне Божья Матерь велела объявить всем, что в земле под остатками сгоревшего их  дома  находится Ее чудотворный образ. Два </a:t>
            </a:r>
            <a:r>
              <a:rPr lang="ru-RU" sz="1400" b="1" dirty="0"/>
              <a:t>раза девочка говорила об этом сне своей маме, но та не обращала должного внимания на слова маленькой девочки. На третий раз девочка увидела саму икону, от которой исходило пламя,  и голос говорил ей: «Если ты не объявишь всем Моих слов, то Я явлюсь в другом месте, а вас постигнет большая беда».Матрена бросилась в слезах к матери, рассказала о сне. Мать отвела Матрону к митрополиту Казанскому Иову, та рассказала ему о чудесном явлении. Все духовенство города, в сопровождении огромной толпы народа, направилось к дому Онучиных. Начались раскопки, но найти икону не удалось. Тогда Матрена сама начала копать и очень скоро выкопала из земли икону: завернутую в старое сукно  (грубую ткань). Ткань была очень старая, а образ был необыкновенной красоты и сиял совершенно свежими красками, как будто только что был написан.</a:t>
            </a:r>
            <a:endParaRPr lang="ru-RU" sz="1400" dirty="0"/>
          </a:p>
          <a:p>
            <a:r>
              <a:rPr lang="ru-RU" sz="1400" b="1" dirty="0"/>
              <a:t> </a:t>
            </a:r>
            <a:r>
              <a:rPr lang="ru-RU" sz="1400" b="1" dirty="0" smtClean="0"/>
              <a:t>   Слух </a:t>
            </a:r>
            <a:r>
              <a:rPr lang="ru-RU" sz="1400" b="1" dirty="0"/>
              <a:t>о чудотворной иконе разнёсся по всему городу. Архиепископ с верующими с Крестным ходом перенесли святыни в ближайшую церковь святого Николая, а оттуда  в Свято-Благовещенский собор – первый православный храм города Казани, воздвигнутый царём Иоанном Грозным.</a:t>
            </a:r>
            <a:endParaRPr lang="ru-RU" sz="1400" dirty="0"/>
          </a:p>
          <a:p>
            <a:r>
              <a:rPr lang="ru-RU" sz="1400" b="1" dirty="0" smtClean="0"/>
              <a:t>     Сразу </a:t>
            </a:r>
            <a:r>
              <a:rPr lang="ru-RU" sz="1400" b="1" dirty="0"/>
              <a:t>же стали совершаться чудеса: исцелились двое слепых Никита и Иосиф - приложились к иконе (поцеловали)  и оба сразу </a:t>
            </a:r>
            <a:r>
              <a:rPr lang="ru-RU" sz="1400" b="1" dirty="0" smtClean="0"/>
              <a:t>прозрели. История </a:t>
            </a:r>
            <a:r>
              <a:rPr lang="ru-RU" sz="1400" b="1" dirty="0"/>
              <a:t>обретения святой иконы так поразила царя Иоанна Грозного, что он повелел воздвигнуть храм в честь Казанской иконы Божьей Матери и основать женский монастырь.</a:t>
            </a:r>
            <a:endParaRPr lang="ru-RU" sz="1400" dirty="0"/>
          </a:p>
          <a:p>
            <a:endParaRPr lang="ru-RU" sz="1400" dirty="0"/>
          </a:p>
        </p:txBody>
      </p:sp>
      <p:sp>
        <p:nvSpPr>
          <p:cNvPr id="9" name="Управляющая кнопка: далее 8">
            <a:hlinkClick r:id="" action="ppaction://hlinkshowjump?jump=nextslide" highlightClick="1"/>
          </p:cNvPr>
          <p:cNvSpPr/>
          <p:nvPr/>
        </p:nvSpPr>
        <p:spPr>
          <a:xfrm>
            <a:off x="8358214" y="2571744"/>
            <a:ext cx="642942" cy="642942"/>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E:\для плаката\minin_i_pozharskii1612jpg_kopiya.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5557868" y="1704988"/>
            <a:ext cx="3371850" cy="3581400"/>
          </a:xfrm>
          <a:prstGeom prst="rect">
            <a:avLst/>
          </a:prstGeom>
          <a:noFill/>
          <a:ln>
            <a:noFill/>
          </a:ln>
        </p:spPr>
      </p:pic>
      <p:sp>
        <p:nvSpPr>
          <p:cNvPr id="4" name="TextBox 3"/>
          <p:cNvSpPr txBox="1"/>
          <p:nvPr/>
        </p:nvSpPr>
        <p:spPr>
          <a:xfrm>
            <a:off x="214282" y="857232"/>
            <a:ext cx="5214974" cy="5909310"/>
          </a:xfrm>
          <a:prstGeom prst="rect">
            <a:avLst/>
          </a:prstGeom>
          <a:noFill/>
        </p:spPr>
        <p:txBody>
          <a:bodyPr wrap="square" rtlCol="0">
            <a:spAutoFit/>
          </a:bodyPr>
          <a:lstStyle/>
          <a:p>
            <a:r>
              <a:rPr lang="ru-RU" sz="1400" b="1" dirty="0"/>
              <a:t>1612 год. Смутное время. Царский род прекратился, царя не было, появились разбойники, которые хотели захватить престол себе. В Россию вторглись шведы и поляки. Разбойники грабили и губили народ. Казалось, помощи было ждать неоткуда.</a:t>
            </a:r>
            <a:endParaRPr lang="ru-RU" sz="1400" dirty="0"/>
          </a:p>
          <a:p>
            <a:r>
              <a:rPr lang="ru-RU" sz="1400" b="1" dirty="0"/>
              <a:t>Тогда великий святитель и патриарх Московский </a:t>
            </a:r>
            <a:r>
              <a:rPr lang="ru-RU" sz="1400" b="1" dirty="0" err="1"/>
              <a:t>Гермоген</a:t>
            </a:r>
            <a:r>
              <a:rPr lang="ru-RU" sz="1400" b="1" dirty="0"/>
              <a:t> стал</a:t>
            </a:r>
            <a:r>
              <a:rPr lang="ru-RU" sz="1400" dirty="0"/>
              <a:t> </a:t>
            </a:r>
            <a:r>
              <a:rPr lang="ru-RU" sz="1400" b="1" dirty="0"/>
              <a:t>рассылать во все концы России письма, в которых призывал народ встать на защиту Родины, прогнать поляков и выбрать православного царя. Разбойники-поляки узнали об этом, заточили патриарха в тюрьму и заморили его медленной голодной смертью. Но письма уже разошлись по всей России. </a:t>
            </a:r>
            <a:endParaRPr lang="ru-RU" sz="1400" dirty="0"/>
          </a:p>
          <a:p>
            <a:r>
              <a:rPr lang="ru-RU" sz="1400" b="1" dirty="0"/>
              <a:t>В Нижнем Новгороде князь</a:t>
            </a:r>
            <a:r>
              <a:rPr lang="ru-RU" sz="1400" dirty="0"/>
              <a:t> </a:t>
            </a:r>
            <a:r>
              <a:rPr lang="ru-RU" sz="1400" b="1" dirty="0"/>
              <a:t>Дмитрий Пожарский собрал и повел за собой народное ополчение. Простой горожанин</a:t>
            </a:r>
            <a:r>
              <a:rPr lang="ru-RU" sz="1400" dirty="0"/>
              <a:t> </a:t>
            </a:r>
            <a:r>
              <a:rPr lang="ru-RU" sz="1400" b="1" dirty="0"/>
              <a:t>Кузьма Минин</a:t>
            </a:r>
            <a:r>
              <a:rPr lang="ru-RU" sz="1400" dirty="0"/>
              <a:t> </a:t>
            </a:r>
            <a:r>
              <a:rPr lang="ru-RU" sz="1400" b="1" dirty="0"/>
              <a:t>пожертвовал всем своим имуществом ради любви своей к родине, чтобы собрать войско (купить оружие, доспехи). По его примеру и все остальные стали жертвовать деньги и драгоценности на сбор войска. Через несколько месяцев ополчение подошло к Москве. Осадило ее. Среди ополченцев были и </a:t>
            </a:r>
            <a:r>
              <a:rPr lang="ru-RU" sz="1400" b="1" dirty="0" err="1"/>
              <a:t>казанцы</a:t>
            </a:r>
            <a:r>
              <a:rPr lang="ru-RU" sz="1400" b="1" dirty="0"/>
              <a:t>, которые имели с собой список с чудотворной иконы Казанской Божьей Матери. Не хотелось князю Пожарскому разрушать дорогой сердцу город Москву, завоевывая ее  боем. И все войско долго и горячо стало молиться Казанской иконе Божией Матери. 4 ноября 1612 года случилось чудо - поляки объявили, что сдаются сами! Нижегородское ополчение торжественно под звон колоколов, с Казанской иконой Божией Матери и хоругвями</a:t>
            </a:r>
            <a:r>
              <a:rPr lang="ru-RU" sz="1400" dirty="0"/>
              <a:t> </a:t>
            </a:r>
            <a:r>
              <a:rPr lang="ru-RU" sz="1400" b="1" dirty="0"/>
              <a:t> вошло в Московский Кремль.</a:t>
            </a:r>
            <a:endParaRPr lang="ru-RU" sz="1400" dirty="0"/>
          </a:p>
          <a:p>
            <a:endParaRPr lang="ru-RU" sz="1400" dirty="0"/>
          </a:p>
        </p:txBody>
      </p:sp>
      <p:sp>
        <p:nvSpPr>
          <p:cNvPr id="5" name="Управляющая кнопка: далее 4">
            <a:hlinkClick r:id="" action="ppaction://hlinkshowjump?jump=nextslide" highlightClick="1"/>
          </p:cNvPr>
          <p:cNvSpPr/>
          <p:nvPr/>
        </p:nvSpPr>
        <p:spPr>
          <a:xfrm>
            <a:off x="8358214" y="6072206"/>
            <a:ext cx="642942" cy="642942"/>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E:\для плаката\1566.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1703409" y="2714620"/>
            <a:ext cx="5583235" cy="3929090"/>
          </a:xfrm>
          <a:prstGeom prst="rect">
            <a:avLst/>
          </a:prstGeom>
          <a:noFill/>
          <a:ln>
            <a:noFill/>
          </a:ln>
        </p:spPr>
      </p:pic>
      <p:sp>
        <p:nvSpPr>
          <p:cNvPr id="4" name="TextBox 3"/>
          <p:cNvSpPr txBox="1"/>
          <p:nvPr/>
        </p:nvSpPr>
        <p:spPr>
          <a:xfrm>
            <a:off x="214282" y="642918"/>
            <a:ext cx="8643998" cy="2308324"/>
          </a:xfrm>
          <a:prstGeom prst="rect">
            <a:avLst/>
          </a:prstGeom>
          <a:noFill/>
        </p:spPr>
        <p:txBody>
          <a:bodyPr wrap="square" rtlCol="0">
            <a:spAutoFit/>
          </a:bodyPr>
          <a:lstStyle/>
          <a:p>
            <a:r>
              <a:rPr lang="ru-RU" sz="1600" b="1" dirty="0" smtClean="0"/>
              <a:t>    В </a:t>
            </a:r>
            <a:r>
              <a:rPr lang="ru-RU" sz="1600" b="1" dirty="0"/>
              <a:t>1812 году Богородица даровала победу нашим воинам над армиями Наполеона. Фельдмаршал Кутузов, прежде чем принять командование над русскими войсками, долго молился перед чудотворным образом Богородицы в Казанском соборе, что в Петербурге. 4 ноября, в день празднования Казанской иконы Божией Матери, русские войска одержали первую победу. В этот день выпал первый снег, и начались сильные морозы, так губительно повлиявшие на французов, не привыкших к жестокому холоду. С этого дня, армия неприятеля  стала таять, и началось отступление французов, перешедшее в паническое бегство.</a:t>
            </a:r>
            <a:endParaRPr lang="ru-RU" sz="1600" dirty="0"/>
          </a:p>
          <a:p>
            <a:endParaRPr lang="ru-RU" sz="1600" dirty="0"/>
          </a:p>
        </p:txBody>
      </p:sp>
      <p:sp>
        <p:nvSpPr>
          <p:cNvPr id="6" name="Управляющая кнопка: далее 5">
            <a:hlinkClick r:id="" action="ppaction://hlinkshowjump?jump=nextslide" highlightClick="1"/>
          </p:cNvPr>
          <p:cNvSpPr/>
          <p:nvPr/>
        </p:nvSpPr>
        <p:spPr>
          <a:xfrm>
            <a:off x="8358214" y="6072206"/>
            <a:ext cx="642942" cy="642942"/>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http://russian7.ru/wp-content/uploads/2012/11/kudoyar_5-395x300.jpg">
            <a:hlinkClick r:id="rId3"/>
          </p:cNvPr>
          <p:cNvPicPr/>
          <p:nvPr/>
        </p:nvPicPr>
        <p:blipFill>
          <a:blip r:embed="rId4">
            <a:extLst>
              <a:ext uri="{28A0092B-C50C-407E-A947-70E740481C1C}">
                <a14:useLocalDpi xmlns:a14="http://schemas.microsoft.com/office/drawing/2010/main"/>
              </a:ext>
            </a:extLst>
          </a:blip>
          <a:srcRect/>
          <a:stretch>
            <a:fillRect/>
          </a:stretch>
        </p:blipFill>
        <p:spPr bwMode="auto">
          <a:xfrm>
            <a:off x="2667013" y="3000392"/>
            <a:ext cx="3762375" cy="2857500"/>
          </a:xfrm>
          <a:prstGeom prst="rect">
            <a:avLst/>
          </a:prstGeom>
          <a:noFill/>
          <a:ln>
            <a:noFill/>
          </a:ln>
        </p:spPr>
      </p:pic>
      <p:sp>
        <p:nvSpPr>
          <p:cNvPr id="4" name="TextBox 3"/>
          <p:cNvSpPr txBox="1"/>
          <p:nvPr/>
        </p:nvSpPr>
        <p:spPr>
          <a:xfrm>
            <a:off x="357158" y="969047"/>
            <a:ext cx="8501122" cy="2031325"/>
          </a:xfrm>
          <a:prstGeom prst="rect">
            <a:avLst/>
          </a:prstGeom>
          <a:noFill/>
        </p:spPr>
        <p:txBody>
          <a:bodyPr wrap="square" rtlCol="0">
            <a:spAutoFit/>
          </a:bodyPr>
          <a:lstStyle/>
          <a:p>
            <a:r>
              <a:rPr lang="ru-RU" b="1" dirty="0"/>
              <a:t>Еще более чудные дела были сотворены Богородицей совсем недавно – во время Великой Отечественной войны 1941-1945 годов. Прорыв блокадного кольца Ленинграда произошёл после крестного хода по городу с Казанской иконой Богородицы. Сталинградская битва окончилась победой наших солдат, у которых тоже находилась Казанская икона Богородицы. Киев был освобождён нашими войсками 4 ноября. </a:t>
            </a:r>
            <a:endParaRPr lang="ru-RU" dirty="0"/>
          </a:p>
          <a:p>
            <a:endParaRPr lang="ru-RU" dirty="0"/>
          </a:p>
        </p:txBody>
      </p:sp>
      <p:sp>
        <p:nvSpPr>
          <p:cNvPr id="5" name="Управляющая кнопка: далее 4">
            <a:hlinkClick r:id="" action="ppaction://hlinkshowjump?jump=nextslide" highlightClick="1"/>
          </p:cNvPr>
          <p:cNvSpPr/>
          <p:nvPr/>
        </p:nvSpPr>
        <p:spPr>
          <a:xfrm>
            <a:off x="8358214" y="6072206"/>
            <a:ext cx="642942" cy="642942"/>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Казанская икона Божией Матери"/>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158" y="1409071"/>
            <a:ext cx="2552700" cy="2948623"/>
          </a:xfrm>
          <a:prstGeom prst="rect">
            <a:avLst/>
          </a:prstGeom>
          <a:noFill/>
          <a:ln>
            <a:noFill/>
          </a:ln>
        </p:spPr>
      </p:pic>
      <p:pic>
        <p:nvPicPr>
          <p:cNvPr id="4" name="Рисунок 3" descr="Казанская икона Божией Матери"/>
          <p:cNvPicPr/>
          <p:nvPr/>
        </p:nvPicPr>
        <p:blipFill>
          <a:blip r:embed="rId4" cstate="email">
            <a:extLst>
              <a:ext uri="{28A0092B-C50C-407E-A947-70E740481C1C}">
                <a14:useLocalDpi xmlns:a14="http://schemas.microsoft.com/office/drawing/2010/main"/>
              </a:ext>
            </a:extLst>
          </a:blip>
          <a:srcRect/>
          <a:stretch>
            <a:fillRect/>
          </a:stretch>
        </p:blipFill>
        <p:spPr bwMode="auto">
          <a:xfrm>
            <a:off x="3357554" y="1452569"/>
            <a:ext cx="2486025" cy="2905125"/>
          </a:xfrm>
          <a:prstGeom prst="rect">
            <a:avLst/>
          </a:prstGeom>
          <a:noFill/>
          <a:ln>
            <a:noFill/>
          </a:ln>
        </p:spPr>
      </p:pic>
      <p:pic>
        <p:nvPicPr>
          <p:cNvPr id="5" name="Рисунок 4" descr="Казанская икона Божией Матери"/>
          <p:cNvPicPr/>
          <p:nvPr/>
        </p:nvPicPr>
        <p:blipFill>
          <a:blip r:embed="rId5">
            <a:extLst>
              <a:ext uri="{28A0092B-C50C-407E-A947-70E740481C1C}">
                <a14:useLocalDpi xmlns:a14="http://schemas.microsoft.com/office/drawing/2010/main"/>
              </a:ext>
            </a:extLst>
          </a:blip>
          <a:srcRect/>
          <a:stretch>
            <a:fillRect/>
          </a:stretch>
        </p:blipFill>
        <p:spPr bwMode="auto">
          <a:xfrm>
            <a:off x="6219855" y="1452572"/>
            <a:ext cx="2638425" cy="3333750"/>
          </a:xfrm>
          <a:prstGeom prst="rect">
            <a:avLst/>
          </a:prstGeom>
          <a:noFill/>
          <a:ln>
            <a:noFill/>
          </a:ln>
        </p:spPr>
      </p:pic>
      <p:sp>
        <p:nvSpPr>
          <p:cNvPr id="6" name="Управляющая кнопка: возврат 5">
            <a:hlinkClick r:id="rId6"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pic>
        <p:nvPicPr>
          <p:cNvPr id="2" name="Рисунок 1" descr="http://www.ikonu.ru/images/middle/cat819.jpg"/>
          <p:cNvPicPr/>
          <p:nvPr/>
        </p:nvPicPr>
        <p:blipFill>
          <a:blip r:embed="rId3">
            <a:extLst>
              <a:ext uri="{28A0092B-C50C-407E-A947-70E740481C1C}">
                <a14:useLocalDpi xmlns:a14="http://schemas.microsoft.com/office/drawing/2010/main"/>
              </a:ext>
            </a:extLst>
          </a:blip>
          <a:srcRect b="5227"/>
          <a:stretch>
            <a:fillRect/>
          </a:stretch>
        </p:blipFill>
        <p:spPr bwMode="auto">
          <a:xfrm>
            <a:off x="2143108" y="747732"/>
            <a:ext cx="4686300" cy="5181598"/>
          </a:xfrm>
          <a:prstGeom prst="rect">
            <a:avLst/>
          </a:prstGeom>
          <a:noFill/>
          <a:ln>
            <a:noFill/>
          </a:ln>
        </p:spPr>
      </p:pic>
      <p:sp>
        <p:nvSpPr>
          <p:cNvPr id="3" name="Прямоугольник 2"/>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25601" name="Rectangle 1"/>
          <p:cNvSpPr>
            <a:spLocks noChangeArrowheads="1"/>
          </p:cNvSpPr>
          <p:nvPr/>
        </p:nvSpPr>
        <p:spPr bwMode="auto">
          <a:xfrm>
            <a:off x="0" y="6143644"/>
            <a:ext cx="9144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itchFamily="18" charset="0"/>
                <a:ea typeface="Times New Roman" pitchFamily="18" charset="0"/>
                <a:cs typeface="Times New Roman" pitchFamily="18" charset="0"/>
              </a:rPr>
              <a:t>Икона Божьей Матери Смоленская Белгородская</a:t>
            </a:r>
            <a:endParaRPr kumimoji="0" lang="ru-RU" sz="2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sp>
        <p:nvSpPr>
          <p:cNvPr id="5" name="Управляющая кнопка: возврат 4">
            <a:hlinkClick r:id="rId4" action="ppaction://hlinksldjump" highlightClick="1"/>
          </p:cNvPr>
          <p:cNvSpPr/>
          <p:nvPr/>
        </p:nvSpPr>
        <p:spPr>
          <a:xfrm>
            <a:off x="8286776" y="1285860"/>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
        <p:nvSpPr>
          <p:cNvPr id="6" name="Управляющая кнопка: далее 5">
            <a:hlinkClick r:id="" action="ppaction://hlinkshowjump?jump=nextslide" highlightClick="1"/>
          </p:cNvPr>
          <p:cNvSpPr/>
          <p:nvPr/>
        </p:nvSpPr>
        <p:spPr>
          <a:xfrm>
            <a:off x="8286776" y="2285992"/>
            <a:ext cx="714380" cy="644400"/>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TextBox 2"/>
          <p:cNvSpPr txBox="1"/>
          <p:nvPr/>
        </p:nvSpPr>
        <p:spPr>
          <a:xfrm>
            <a:off x="571472" y="1119263"/>
            <a:ext cx="8072494" cy="4524315"/>
          </a:xfrm>
          <a:prstGeom prst="rect">
            <a:avLst/>
          </a:prstGeom>
          <a:noFill/>
        </p:spPr>
        <p:txBody>
          <a:bodyPr wrap="square" rtlCol="0">
            <a:spAutoFit/>
          </a:bodyPr>
          <a:lstStyle/>
          <a:p>
            <a:r>
              <a:rPr lang="ru-RU" dirty="0" smtClean="0"/>
              <a:t>    В </a:t>
            </a:r>
            <a:r>
              <a:rPr lang="ru-RU" dirty="0"/>
              <a:t>XVII века жил в Белгороде один благочестивый человек, по фамилии Семизоров. По данному обету он поставил на стене городских ворот Смоленскую икону Божией Матери, украсив ее серебряной ризой и вставив в киот. Здесь икона находилась в течение многих лет и после смерти Семизорова. В начале XVIII в., именно в 1703 году, в ночь с 1 на 2 число октября, недалеко от этих ворот стоял на карауле часовой солдат из Жилого белгородского полка, по имени </a:t>
            </a:r>
            <a:r>
              <a:rPr lang="ru-RU" dirty="0" err="1"/>
              <a:t>Мефодий</a:t>
            </a:r>
            <a:r>
              <a:rPr lang="ru-RU" dirty="0"/>
              <a:t> Иванов.</a:t>
            </a:r>
            <a:br>
              <a:rPr lang="ru-RU" dirty="0"/>
            </a:br>
            <a:r>
              <a:rPr lang="ru-RU" dirty="0" smtClean="0"/>
              <a:t>     Ночью</a:t>
            </a:r>
            <a:r>
              <a:rPr lang="ru-RU" dirty="0"/>
              <a:t>, среди окружающей темноты, вдруг его осиял необыкновенно яркий свет. Удивленный </a:t>
            </a:r>
            <a:r>
              <a:rPr lang="ru-RU" dirty="0" err="1"/>
              <a:t>Мефодий</a:t>
            </a:r>
            <a:r>
              <a:rPr lang="ru-RU" dirty="0"/>
              <a:t>, отыскивая источник этого света, оглянулся вокруг и заметил, что чудесный свет исходит от иконы Богоматери, находящейся на стене городских </a:t>
            </a:r>
            <a:r>
              <a:rPr lang="ru-RU" dirty="0" err="1"/>
              <a:t>ворот.В</a:t>
            </a:r>
            <a:r>
              <a:rPr lang="ru-RU" dirty="0"/>
              <a:t> 1743 году был построен Смоленский собор, в котором святыня находилась до закрытия храма в первые годы после Октябрьской революции. Долгое время икона считалась утраченной. Вновь была обретена в 1990-х г.г. В настоящее время чудотворный образ находится в восстановленном Смоленском </a:t>
            </a:r>
            <a:r>
              <a:rPr lang="ru-RU" dirty="0" smtClean="0"/>
              <a:t>соборе </a:t>
            </a:r>
            <a:r>
              <a:rPr lang="ru-RU" dirty="0"/>
              <a:t>г. Белгорода.</a:t>
            </a:r>
          </a:p>
          <a:p>
            <a:endParaRPr lang="ru-RU" dirty="0"/>
          </a:p>
        </p:txBody>
      </p:sp>
      <p:sp>
        <p:nvSpPr>
          <p:cNvPr id="4" name="Управляющая кнопка: возврат 3">
            <a:hlinkClick r:id="rId3"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descr="E:\для плаката\ЕП.jpg"/>
          <p:cNvPicPr/>
          <p:nvPr/>
        </p:nvPicPr>
        <p:blipFill>
          <a:blip r:embed="rId3">
            <a:extLst>
              <a:ext uri="{28A0092B-C50C-407E-A947-70E740481C1C}">
                <a14:useLocalDpi xmlns:a14="http://schemas.microsoft.com/office/drawing/2010/main"/>
              </a:ext>
            </a:extLst>
          </a:blip>
          <a:srcRect/>
          <a:stretch>
            <a:fillRect/>
          </a:stretch>
        </p:blipFill>
        <p:spPr bwMode="auto">
          <a:xfrm>
            <a:off x="1571604" y="745288"/>
            <a:ext cx="5988908" cy="5684108"/>
          </a:xfrm>
          <a:prstGeom prst="rect">
            <a:avLst/>
          </a:prstGeom>
          <a:noFill/>
          <a:ln>
            <a:noFill/>
          </a:ln>
        </p:spPr>
      </p:pic>
      <p:sp>
        <p:nvSpPr>
          <p:cNvPr id="4" name="Скругленный прямоугольник 3">
            <a:hlinkClick r:id="rId4" action="ppaction://hlinksldjump"/>
          </p:cNvPr>
          <p:cNvSpPr/>
          <p:nvPr/>
        </p:nvSpPr>
        <p:spPr>
          <a:xfrm>
            <a:off x="1714480" y="857232"/>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ИКОНА</a:t>
            </a:r>
          </a:p>
          <a:p>
            <a:pPr algn="ctr"/>
            <a:endParaRPr lang="ru-RU" dirty="0"/>
          </a:p>
        </p:txBody>
      </p:sp>
      <p:sp>
        <p:nvSpPr>
          <p:cNvPr id="5" name="Скругленный прямоугольник 4">
            <a:hlinkClick r:id="rId5" action="ppaction://hlinksldjump"/>
          </p:cNvPr>
          <p:cNvSpPr/>
          <p:nvPr/>
        </p:nvSpPr>
        <p:spPr>
          <a:xfrm>
            <a:off x="5643570" y="857232"/>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СПИСОК</a:t>
            </a:r>
          </a:p>
          <a:p>
            <a:pPr algn="ctr"/>
            <a:endParaRPr lang="ru-RU" dirty="0"/>
          </a:p>
        </p:txBody>
      </p:sp>
      <p:sp>
        <p:nvSpPr>
          <p:cNvPr id="6" name="Скругленный прямоугольник 5">
            <a:hlinkClick r:id="rId6" action="ppaction://hlinksldjump"/>
          </p:cNvPr>
          <p:cNvSpPr/>
          <p:nvPr/>
        </p:nvSpPr>
        <p:spPr>
          <a:xfrm>
            <a:off x="1714480" y="5357826"/>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БОГОМАТЕРЬ</a:t>
            </a:r>
          </a:p>
          <a:p>
            <a:pPr algn="ctr"/>
            <a:endParaRPr lang="ru-RU" dirty="0"/>
          </a:p>
        </p:txBody>
      </p:sp>
      <p:sp>
        <p:nvSpPr>
          <p:cNvPr id="7" name="Скругленный прямоугольник 6">
            <a:hlinkClick r:id="rId7" action="ppaction://hlinksldjump"/>
          </p:cNvPr>
          <p:cNvSpPr/>
          <p:nvPr/>
        </p:nvSpPr>
        <p:spPr>
          <a:xfrm>
            <a:off x="5643570" y="5357826"/>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b="1" dirty="0" smtClean="0"/>
          </a:p>
          <a:p>
            <a:pPr algn="ctr"/>
            <a:r>
              <a:rPr lang="ru-RU" dirty="0"/>
              <a:t>Типы изображений Богоматери</a:t>
            </a:r>
          </a:p>
          <a:p>
            <a:pPr algn="r"/>
            <a:endParaRPr lang="ru-RU" b="1" dirty="0"/>
          </a:p>
        </p:txBody>
      </p:sp>
      <p:sp>
        <p:nvSpPr>
          <p:cNvPr id="34817" name="Rectangle 1"/>
          <p:cNvSpPr>
            <a:spLocks noChangeArrowheads="1"/>
          </p:cNvSpPr>
          <p:nvPr/>
        </p:nvSpPr>
        <p:spPr bwMode="auto">
          <a:xfrm>
            <a:off x="0" y="6478809"/>
            <a:ext cx="9144001"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hlinkClick r:id="rId8"/>
              </a:rPr>
              <a:t>www.spbpo.narod.ru</a:t>
            </a:r>
            <a:r>
              <a:rPr lang="en-US" sz="1400" dirty="0" smtClean="0">
                <a:latin typeface="Calibri" pitchFamily="34" charset="0"/>
                <a:ea typeface="Times New Roman" pitchFamily="18" charset="0"/>
                <a:cs typeface="Times New Roman" pitchFamily="18" charset="0"/>
              </a:rPr>
              <a:t>/</a:t>
            </a:r>
            <a:r>
              <a:rPr kumimoji="0" lang="en-US"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hlinkClick r:id="rId9"/>
              </a:rPr>
              <a:t>Materials/dock006.htm</a:t>
            </a:r>
            <a:endParaRPr kumimoji="0" lang="en-US" sz="1800" b="0" i="0" u="none" strike="noStrike" cap="none" normalizeH="0" baseline="0" dirty="0" smtClean="0">
              <a:ln>
                <a:noFill/>
              </a:ln>
              <a:solidFill>
                <a:schemeClr val="tx1"/>
              </a:solidFill>
              <a:effectLst/>
              <a:latin typeface="Arial" pitchFamily="34" charset="0"/>
            </a:endParaRPr>
          </a:p>
        </p:txBody>
      </p:sp>
      <p:sp>
        <p:nvSpPr>
          <p:cNvPr id="9" name="Управляющая кнопка: домой 8">
            <a:hlinkClick r:id="" action="ppaction://hlinkshowjump?jump=firstslide" highlightClick="1"/>
          </p:cNvPr>
          <p:cNvSpPr/>
          <p:nvPr/>
        </p:nvSpPr>
        <p:spPr>
          <a:xfrm>
            <a:off x="8286776" y="6000768"/>
            <a:ext cx="714380" cy="714380"/>
          </a:xfrm>
          <a:prstGeom prst="actionButtonHom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3" name="Прямоугольник 2"/>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4" name="Прямоугольник 3"/>
          <p:cNvSpPr/>
          <p:nvPr/>
        </p:nvSpPr>
        <p:spPr>
          <a:xfrm>
            <a:off x="357158" y="1016485"/>
            <a:ext cx="1965730"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ИКОНА</a:t>
            </a:r>
            <a:endParaRPr lang="ru-RU"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a:off x="357158" y="2004191"/>
            <a:ext cx="8358246" cy="3139321"/>
          </a:xfrm>
          <a:prstGeom prst="rect">
            <a:avLst/>
          </a:prstGeom>
          <a:noFill/>
        </p:spPr>
        <p:txBody>
          <a:bodyPr wrap="square" rtlCol="0">
            <a:spAutoFit/>
          </a:bodyPr>
          <a:lstStyle/>
          <a:p>
            <a:r>
              <a:rPr lang="ru-RU" b="1" dirty="0"/>
              <a:t>Икона (от греч. «изображение») - в христианстве - название живописных изображений Иисуса Христа, Богоматери и святых, имеющих священный характер и служащих предметом религиозного чествования как образы, которые возводят мысль и чувство молящихся к изображаемому. </a:t>
            </a:r>
          </a:p>
          <a:p>
            <a:r>
              <a:rPr lang="ru-RU" b="1" dirty="0"/>
              <a:t>Согласно Церковному Преданию, первые иконы Божьей Матери – Заступницы всего рода христианского, выбравшей православную Русь в качестве Своего избранного удела, - были написаны ещё во время Её земной жизни апостолом – евангелистом Лукой. Увидев иконы, на которых Она была изображена со Своим Предвечным Младенцем на руках, Пресвятая Богородица произнесла: «Благодать </a:t>
            </a:r>
            <a:r>
              <a:rPr lang="ru-RU" b="1" dirty="0" err="1"/>
              <a:t>Родшагосяот</a:t>
            </a:r>
            <a:r>
              <a:rPr lang="ru-RU" b="1" dirty="0"/>
              <a:t> Мене и Моя с сими иконами да будет».</a:t>
            </a:r>
            <a:endParaRPr lang="ru-RU" dirty="0"/>
          </a:p>
          <a:p>
            <a:endParaRPr lang="ru-RU" dirty="0"/>
          </a:p>
        </p:txBody>
      </p:sp>
      <p:sp>
        <p:nvSpPr>
          <p:cNvPr id="9" name="Управляющая кнопка: возврат 8">
            <a:hlinkClick r:id="rId3"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pic>
        <p:nvPicPr>
          <p:cNvPr id="4" name="Рисунок 3"/>
          <p:cNvPicPr/>
          <p:nvPr/>
        </p:nvPicPr>
        <p:blipFill rotWithShape="1">
          <a:blip r:embed="rId3"/>
          <a:srcRect l="21849" t="15130" r="50548" b="8365"/>
          <a:stretch/>
        </p:blipFill>
        <p:spPr bwMode="auto">
          <a:xfrm>
            <a:off x="2714612" y="1428736"/>
            <a:ext cx="3743334" cy="4967299"/>
          </a:xfrm>
          <a:prstGeom prst="rect">
            <a:avLst/>
          </a:prstGeom>
          <a:ln>
            <a:noFill/>
          </a:ln>
          <a:extLst>
            <a:ext uri="{53640926-AAD7-44D8-BBD7-CCE9431645EC}">
              <a14:shadowObscured xmlns:a14="http://schemas.microsoft.com/office/drawing/2010/main"/>
            </a:ext>
          </a:extLst>
        </p:spPr>
      </p:pic>
      <p:sp>
        <p:nvSpPr>
          <p:cNvPr id="5" name="Прямоугольник 4"/>
          <p:cNvSpPr/>
          <p:nvPr/>
        </p:nvSpPr>
        <p:spPr>
          <a:xfrm>
            <a:off x="0" y="0"/>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6" name="Прямоугольник 5"/>
          <p:cNvSpPr/>
          <p:nvPr/>
        </p:nvSpPr>
        <p:spPr>
          <a:xfrm>
            <a:off x="0" y="571480"/>
            <a:ext cx="9144000" cy="83099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ГАЛЕРЕЯ ИКОН</a:t>
            </a:r>
          </a:p>
        </p:txBody>
      </p:sp>
      <p:sp>
        <p:nvSpPr>
          <p:cNvPr id="7" name="Скругленный прямоугольник 6">
            <a:hlinkClick r:id="rId4" action="ppaction://hlinksldjump"/>
          </p:cNvPr>
          <p:cNvSpPr/>
          <p:nvPr/>
        </p:nvSpPr>
        <p:spPr>
          <a:xfrm>
            <a:off x="1142976" y="5786454"/>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Образы</a:t>
            </a:r>
          </a:p>
          <a:p>
            <a:pPr algn="ctr"/>
            <a:r>
              <a:rPr lang="ru-RU" dirty="0" smtClean="0"/>
              <a:t>Богородицы</a:t>
            </a:r>
          </a:p>
          <a:p>
            <a:pPr algn="ctr"/>
            <a:endParaRPr lang="ru-RU" dirty="0"/>
          </a:p>
        </p:txBody>
      </p:sp>
      <p:sp>
        <p:nvSpPr>
          <p:cNvPr id="8" name="Скругленный прямоугольник 7">
            <a:hlinkClick r:id="rId5" action="ppaction://hlinksldjump"/>
          </p:cNvPr>
          <p:cNvSpPr/>
          <p:nvPr/>
        </p:nvSpPr>
        <p:spPr>
          <a:xfrm>
            <a:off x="6286512" y="5786454"/>
            <a:ext cx="1785950" cy="92869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ru-RU" dirty="0" smtClean="0"/>
          </a:p>
          <a:p>
            <a:pPr algn="ctr"/>
            <a:r>
              <a:rPr lang="ru-RU" dirty="0" smtClean="0"/>
              <a:t>Чудотворные</a:t>
            </a:r>
          </a:p>
          <a:p>
            <a:pPr algn="ctr"/>
            <a:r>
              <a:rPr lang="ru-RU" dirty="0" smtClean="0"/>
              <a:t>образы</a:t>
            </a:r>
          </a:p>
          <a:p>
            <a:pPr algn="ctr"/>
            <a:endParaRPr lang="ru-RU" dirty="0"/>
          </a:p>
        </p:txBody>
      </p:sp>
      <p:sp>
        <p:nvSpPr>
          <p:cNvPr id="9" name="Управляющая кнопка: домой 8">
            <a:hlinkClick r:id="" action="ppaction://hlinkshowjump?jump=firstslide" highlightClick="1"/>
          </p:cNvPr>
          <p:cNvSpPr/>
          <p:nvPr/>
        </p:nvSpPr>
        <p:spPr>
          <a:xfrm>
            <a:off x="8358214" y="6000768"/>
            <a:ext cx="714380" cy="714380"/>
          </a:xfrm>
          <a:prstGeom prst="actionButtonHom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10" name="Picture 2" descr="D:\ПЛАКАТ\11046153.gif"/>
          <p:cNvPicPr>
            <a:picLocks noChangeAspect="1" noChangeArrowheads="1" noCrop="1"/>
          </p:cNvPicPr>
          <p:nvPr/>
        </p:nvPicPr>
        <p:blipFill>
          <a:blip r:embed="rId6"/>
          <a:srcRect/>
          <a:stretch>
            <a:fillRect/>
          </a:stretch>
        </p:blipFill>
        <p:spPr bwMode="auto">
          <a:xfrm>
            <a:off x="2319326" y="6105548"/>
            <a:ext cx="609600" cy="609600"/>
          </a:xfrm>
          <a:prstGeom prst="rect">
            <a:avLst/>
          </a:prstGeom>
          <a:noFill/>
        </p:spPr>
      </p:pic>
      <p:pic>
        <p:nvPicPr>
          <p:cNvPr id="11" name="Picture 2" descr="D:\ПЛАКАТ\11046153.gif"/>
          <p:cNvPicPr>
            <a:picLocks noChangeAspect="1" noChangeArrowheads="1" noCrop="1"/>
          </p:cNvPicPr>
          <p:nvPr/>
        </p:nvPicPr>
        <p:blipFill>
          <a:blip r:embed="rId6"/>
          <a:srcRect/>
          <a:stretch>
            <a:fillRect/>
          </a:stretch>
        </p:blipFill>
        <p:spPr bwMode="auto">
          <a:xfrm>
            <a:off x="7462862" y="6143644"/>
            <a:ext cx="609600" cy="609600"/>
          </a:xfrm>
          <a:prstGeom prst="rect">
            <a:avLst/>
          </a:prstGeom>
          <a:noFill/>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ПЛАКАТ\89332483_676813_sofiyskiy_sobor_130_1.jpg"/>
          <p:cNvPicPr>
            <a:picLocks noChangeAspect="1" noChangeArrowheads="1"/>
          </p:cNvPicPr>
          <p:nvPr/>
        </p:nvPicPr>
        <p:blipFill>
          <a:blip r:embed="rId2"/>
          <a:srcRect/>
          <a:stretch>
            <a:fillRect/>
          </a:stretch>
        </p:blipFill>
        <p:spPr bwMode="auto">
          <a:xfrm>
            <a:off x="0" y="0"/>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357158" y="714356"/>
            <a:ext cx="3517246"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БОГОМАТЕРЬ</a:t>
            </a:r>
            <a:endParaRPr lang="ru-RU"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Рисунок 3"/>
          <p:cNvPicPr/>
          <p:nvPr/>
        </p:nvPicPr>
        <p:blipFill>
          <a:blip r:embed="rId3" cstate="email">
            <a:extLst>
              <a:ext uri="{28A0092B-C50C-407E-A947-70E740481C1C}">
                <a14:useLocalDpi xmlns:a14="http://schemas.microsoft.com/office/drawing/2010/main"/>
              </a:ext>
            </a:extLst>
          </a:blip>
          <a:srcRect/>
          <a:stretch>
            <a:fillRect/>
          </a:stretch>
        </p:blipFill>
        <p:spPr bwMode="auto">
          <a:xfrm>
            <a:off x="4143372" y="1500174"/>
            <a:ext cx="4683455" cy="3656975"/>
          </a:xfrm>
          <a:prstGeom prst="rect">
            <a:avLst/>
          </a:prstGeom>
          <a:ln>
            <a:noFill/>
          </a:ln>
          <a:effectLst>
            <a:softEdge rad="112500"/>
          </a:effectLst>
        </p:spPr>
      </p:pic>
      <p:sp>
        <p:nvSpPr>
          <p:cNvPr id="5" name="TextBox 4"/>
          <p:cNvSpPr txBox="1"/>
          <p:nvPr/>
        </p:nvSpPr>
        <p:spPr>
          <a:xfrm>
            <a:off x="285720" y="1601822"/>
            <a:ext cx="4071966" cy="5355312"/>
          </a:xfrm>
          <a:prstGeom prst="rect">
            <a:avLst/>
          </a:prstGeom>
          <a:noFill/>
        </p:spPr>
        <p:txBody>
          <a:bodyPr wrap="square" rtlCol="0">
            <a:spAutoFit/>
          </a:bodyPr>
          <a:lstStyle/>
          <a:p>
            <a:r>
              <a:rPr lang="ru-RU" b="1" u="sng" dirty="0">
                <a:effectLst>
                  <a:outerShdw blurRad="38100" dist="38100" dir="2700000" algn="tl">
                    <a:srgbClr val="000000">
                      <a:alpha val="43137"/>
                    </a:srgbClr>
                  </a:outerShdw>
                </a:effectLst>
              </a:rPr>
              <a:t>Синонимы</a:t>
            </a:r>
            <a:r>
              <a:rPr lang="ru-RU" u="sng" dirty="0">
                <a:effectLst>
                  <a:outerShdw blurRad="38100" dist="38100" dir="2700000" algn="tl">
                    <a:srgbClr val="000000">
                      <a:alpha val="43137"/>
                    </a:srgbClr>
                  </a:outerShdw>
                </a:effectLst>
              </a:rPr>
              <a:t>: </a:t>
            </a:r>
          </a:p>
          <a:p>
            <a:pPr>
              <a:buFont typeface="Wingdings" pitchFamily="2" charset="2"/>
              <a:buChar char="v"/>
            </a:pPr>
            <a:r>
              <a:rPr lang="ru-RU" b="1" dirty="0"/>
              <a:t>Богоотроковица, </a:t>
            </a:r>
            <a:endParaRPr lang="ru-RU" b="1" dirty="0" smtClean="0"/>
          </a:p>
          <a:p>
            <a:pPr>
              <a:buFont typeface="Wingdings" pitchFamily="2" charset="2"/>
              <a:buChar char="v"/>
            </a:pPr>
            <a:r>
              <a:rPr lang="ru-RU" b="1" dirty="0" smtClean="0"/>
              <a:t>Богородица</a:t>
            </a:r>
            <a:r>
              <a:rPr lang="ru-RU" b="1" dirty="0"/>
              <a:t>, </a:t>
            </a:r>
            <a:endParaRPr lang="ru-RU" b="1" dirty="0" smtClean="0"/>
          </a:p>
          <a:p>
            <a:pPr>
              <a:buFont typeface="Wingdings" pitchFamily="2" charset="2"/>
              <a:buChar char="v"/>
            </a:pPr>
            <a:r>
              <a:rPr lang="ru-RU" b="1" dirty="0" smtClean="0"/>
              <a:t>Божия </a:t>
            </a:r>
            <a:r>
              <a:rPr lang="ru-RU" b="1" dirty="0"/>
              <a:t>Матерь</a:t>
            </a:r>
            <a:r>
              <a:rPr lang="ru-RU" b="1" dirty="0" smtClean="0"/>
              <a:t>,</a:t>
            </a:r>
          </a:p>
          <a:p>
            <a:pPr>
              <a:buFont typeface="Wingdings" pitchFamily="2" charset="2"/>
              <a:buChar char="v"/>
            </a:pPr>
            <a:r>
              <a:rPr lang="ru-RU" b="1" dirty="0" smtClean="0"/>
              <a:t>Божья </a:t>
            </a:r>
            <a:r>
              <a:rPr lang="ru-RU" b="1" dirty="0"/>
              <a:t>Матерь, </a:t>
            </a:r>
            <a:endParaRPr lang="ru-RU" b="1" dirty="0" smtClean="0"/>
          </a:p>
          <a:p>
            <a:pPr>
              <a:buFont typeface="Wingdings" pitchFamily="2" charset="2"/>
              <a:buChar char="v"/>
            </a:pPr>
            <a:r>
              <a:rPr lang="ru-RU" b="1" dirty="0" smtClean="0"/>
              <a:t>Владычица</a:t>
            </a:r>
            <a:r>
              <a:rPr lang="ru-RU" b="1" dirty="0"/>
              <a:t>, </a:t>
            </a:r>
            <a:endParaRPr lang="ru-RU" b="1" dirty="0" smtClean="0"/>
          </a:p>
          <a:p>
            <a:pPr>
              <a:buFont typeface="Wingdings" pitchFamily="2" charset="2"/>
              <a:buChar char="v"/>
            </a:pPr>
            <a:r>
              <a:rPr lang="ru-RU" b="1" dirty="0" smtClean="0"/>
              <a:t>Дева </a:t>
            </a:r>
            <a:r>
              <a:rPr lang="ru-RU" b="1" dirty="0"/>
              <a:t>Мария, </a:t>
            </a:r>
            <a:endParaRPr lang="ru-RU" b="1" dirty="0" smtClean="0"/>
          </a:p>
          <a:p>
            <a:pPr>
              <a:buFont typeface="Wingdings" pitchFamily="2" charset="2"/>
              <a:buChar char="v"/>
            </a:pPr>
            <a:r>
              <a:rPr lang="ru-RU" b="1" dirty="0" smtClean="0"/>
              <a:t>Мадонна</a:t>
            </a:r>
            <a:r>
              <a:rPr lang="ru-RU" b="1" dirty="0"/>
              <a:t>, </a:t>
            </a:r>
            <a:endParaRPr lang="ru-RU" b="1" dirty="0" smtClean="0"/>
          </a:p>
          <a:p>
            <a:pPr>
              <a:buFont typeface="Wingdings" pitchFamily="2" charset="2"/>
              <a:buChar char="v"/>
            </a:pPr>
            <a:r>
              <a:rPr lang="ru-RU" b="1" dirty="0" smtClean="0"/>
              <a:t>Мария,</a:t>
            </a:r>
          </a:p>
          <a:p>
            <a:pPr>
              <a:buFont typeface="Wingdings" pitchFamily="2" charset="2"/>
              <a:buChar char="v"/>
            </a:pPr>
            <a:r>
              <a:rPr lang="ru-RU" b="1" dirty="0" smtClean="0"/>
              <a:t>Матерь</a:t>
            </a:r>
            <a:r>
              <a:rPr lang="ru-RU" b="1" dirty="0"/>
              <a:t>, </a:t>
            </a:r>
            <a:endParaRPr lang="ru-RU" b="1" dirty="0" smtClean="0"/>
          </a:p>
          <a:p>
            <a:pPr>
              <a:buFont typeface="Wingdings" pitchFamily="2" charset="2"/>
              <a:buChar char="v"/>
            </a:pPr>
            <a:r>
              <a:rPr lang="ru-RU" b="1" dirty="0" smtClean="0"/>
              <a:t>Матерь </a:t>
            </a:r>
            <a:r>
              <a:rPr lang="ru-RU" b="1" dirty="0"/>
              <a:t>Божия, </a:t>
            </a:r>
            <a:endParaRPr lang="ru-RU" b="1" dirty="0" smtClean="0"/>
          </a:p>
          <a:p>
            <a:pPr>
              <a:buFont typeface="Wingdings" pitchFamily="2" charset="2"/>
              <a:buChar char="v"/>
            </a:pPr>
            <a:r>
              <a:rPr lang="ru-RU" b="1" dirty="0" smtClean="0"/>
              <a:t>Пресвятая </a:t>
            </a:r>
            <a:r>
              <a:rPr lang="ru-RU" b="1" dirty="0"/>
              <a:t>Дева, </a:t>
            </a:r>
            <a:endParaRPr lang="ru-RU" b="1" dirty="0" smtClean="0"/>
          </a:p>
          <a:p>
            <a:pPr>
              <a:buFont typeface="Wingdings" pitchFamily="2" charset="2"/>
              <a:buChar char="v"/>
            </a:pPr>
            <a:r>
              <a:rPr lang="ru-RU" b="1" dirty="0" smtClean="0"/>
              <a:t>Пречистая</a:t>
            </a:r>
            <a:r>
              <a:rPr lang="ru-RU" b="1" dirty="0"/>
              <a:t>, </a:t>
            </a:r>
            <a:endParaRPr lang="ru-RU" b="1" dirty="0" smtClean="0"/>
          </a:p>
          <a:p>
            <a:pPr>
              <a:buFont typeface="Wingdings" pitchFamily="2" charset="2"/>
              <a:buChar char="v"/>
            </a:pPr>
            <a:r>
              <a:rPr lang="ru-RU" b="1" dirty="0" smtClean="0"/>
              <a:t>Пречистая </a:t>
            </a:r>
            <a:r>
              <a:rPr lang="ru-RU" b="1" dirty="0"/>
              <a:t>Богородица, </a:t>
            </a:r>
            <a:endParaRPr lang="ru-RU" b="1" dirty="0" smtClean="0"/>
          </a:p>
          <a:p>
            <a:pPr>
              <a:buFont typeface="Wingdings" pitchFamily="2" charset="2"/>
              <a:buChar char="v"/>
            </a:pPr>
            <a:r>
              <a:rPr lang="ru-RU" b="1" dirty="0" smtClean="0"/>
              <a:t>Пречистая </a:t>
            </a:r>
            <a:r>
              <a:rPr lang="ru-RU" b="1" dirty="0"/>
              <a:t>Дева, </a:t>
            </a:r>
            <a:endParaRPr lang="ru-RU" b="1" dirty="0" smtClean="0"/>
          </a:p>
          <a:p>
            <a:pPr>
              <a:buFont typeface="Wingdings" pitchFamily="2" charset="2"/>
              <a:buChar char="v"/>
            </a:pPr>
            <a:r>
              <a:rPr lang="ru-RU" b="1" dirty="0" err="1" smtClean="0"/>
              <a:t>Приснодева</a:t>
            </a:r>
            <a:r>
              <a:rPr lang="ru-RU" b="1" dirty="0" smtClean="0"/>
              <a:t>,</a:t>
            </a:r>
          </a:p>
          <a:p>
            <a:pPr>
              <a:buFont typeface="Wingdings" pitchFamily="2" charset="2"/>
              <a:buChar char="v"/>
            </a:pPr>
            <a:r>
              <a:rPr lang="ru-RU" b="1" dirty="0" smtClean="0"/>
              <a:t>Царица Небесная.</a:t>
            </a:r>
            <a:endParaRPr lang="ru-RU" dirty="0"/>
          </a:p>
          <a:p>
            <a:r>
              <a:rPr lang="ru-RU" b="1" dirty="0" smtClean="0"/>
              <a:t>    </a:t>
            </a:r>
          </a:p>
          <a:p>
            <a:endParaRPr lang="ru-RU" dirty="0"/>
          </a:p>
        </p:txBody>
      </p:sp>
      <p:sp>
        <p:nvSpPr>
          <p:cNvPr id="9" name="Управляющая кнопка: возврат 8">
            <a:hlinkClick r:id="rId4"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
        <p:nvSpPr>
          <p:cNvPr id="11" name="Прямоугольник 10"/>
          <p:cNvSpPr/>
          <p:nvPr/>
        </p:nvSpPr>
        <p:spPr>
          <a:xfrm>
            <a:off x="3357586" y="5514819"/>
            <a:ext cx="4572000" cy="1200329"/>
          </a:xfrm>
          <a:prstGeom prst="rect">
            <a:avLst/>
          </a:prstGeom>
        </p:spPr>
        <p:txBody>
          <a:bodyPr>
            <a:spAutoFit/>
          </a:bodyPr>
          <a:lstStyle/>
          <a:p>
            <a:r>
              <a:rPr lang="ru-RU" b="1" dirty="0" smtClean="0"/>
              <a:t>На Руси всегда было особое почитание Божией Матери, недаром нашу землю называли Домом и Вертоградом Пресвятой Богородицы.</a:t>
            </a:r>
            <a:endParaRPr lang="ru-RU"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500034" y="857232"/>
            <a:ext cx="2241319"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СПИСОК</a:t>
            </a:r>
            <a:endParaRPr lang="ru-RU"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Box 3"/>
          <p:cNvSpPr txBox="1"/>
          <p:nvPr/>
        </p:nvSpPr>
        <p:spPr>
          <a:xfrm>
            <a:off x="500034" y="1888988"/>
            <a:ext cx="8215370" cy="1754326"/>
          </a:xfrm>
          <a:prstGeom prst="rect">
            <a:avLst/>
          </a:prstGeom>
          <a:noFill/>
        </p:spPr>
        <p:txBody>
          <a:bodyPr wrap="square" rtlCol="0">
            <a:spAutoFit/>
          </a:bodyPr>
          <a:lstStyle/>
          <a:p>
            <a:r>
              <a:rPr lang="ru-RU" b="1" dirty="0" err="1"/>
              <a:t>Спи́сок</a:t>
            </a:r>
            <a:r>
              <a:rPr lang="ru-RU" dirty="0"/>
              <a:t> (от </a:t>
            </a:r>
            <a:r>
              <a:rPr lang="ru-RU" i="1" dirty="0" err="1"/>
              <a:t>писа́ть</a:t>
            </a:r>
            <a:r>
              <a:rPr lang="ru-RU" dirty="0"/>
              <a:t>) в иконописи — копия с определённой почитаемой иконы.</a:t>
            </a:r>
          </a:p>
          <a:p>
            <a:r>
              <a:rPr lang="ru-RU" dirty="0"/>
              <a:t>Икона считается явлением Божественной истины, а иконописец при создании образа играет роль лишь посредника — проводника этой истины, то «прототип» и «копия» абсолютно равнозначны, список имеет то же именование, что и оригинальная икона и обладает всеми её свойствами. </a:t>
            </a:r>
          </a:p>
          <a:p>
            <a:endParaRPr lang="ru-RU" dirty="0"/>
          </a:p>
        </p:txBody>
      </p:sp>
      <p:sp>
        <p:nvSpPr>
          <p:cNvPr id="5" name="Управляющая кнопка: возврат 4">
            <a:hlinkClick r:id="rId3"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0" y="444981"/>
            <a:ext cx="914400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Типы изображений </a:t>
            </a:r>
            <a:r>
              <a:rPr lang="ru-RU"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Богоматери</a:t>
            </a:r>
            <a:endParaRPr lang="ru-RU"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8" name="Схема 7"/>
          <p:cNvGraphicFramePr/>
          <p:nvPr/>
        </p:nvGraphicFramePr>
        <p:xfrm>
          <a:off x="357158" y="1357298"/>
          <a:ext cx="8215370" cy="47863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721" name="Rectangle 1"/>
          <p:cNvSpPr>
            <a:spLocks noChangeArrowheads="1"/>
          </p:cNvSpPr>
          <p:nvPr/>
        </p:nvSpPr>
        <p:spPr bwMode="auto">
          <a:xfrm>
            <a:off x="0" y="6478809"/>
            <a:ext cx="9144001"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tab pos="4951413" algn="l"/>
                <a:tab pos="5581650" algn="l"/>
              </a:tabLst>
            </a:pP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8"/>
              </a:rPr>
              <a:t>https://ru.wikipedia.org</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ru-RU"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9"/>
              </a:rPr>
              <a:t>wiki/Православная_иконография_Богородицы</a:t>
            </a:r>
            <a:endParaRPr kumimoji="0" lang="ru-RU" sz="1800" b="0" i="0" u="none" strike="noStrike" cap="none" normalizeH="0" baseline="0" dirty="0" smtClean="0">
              <a:ln>
                <a:noFill/>
              </a:ln>
              <a:solidFill>
                <a:schemeClr val="tx1"/>
              </a:solidFill>
              <a:effectLst/>
              <a:latin typeface="Arial" pitchFamily="34" charset="0"/>
            </a:endParaRPr>
          </a:p>
        </p:txBody>
      </p:sp>
      <p:sp>
        <p:nvSpPr>
          <p:cNvPr id="11" name="Управляющая кнопка: возврат 10">
            <a:hlinkClick r:id="rId10"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3" name="Рисунок 2"/>
          <p:cNvPicPr/>
          <p:nvPr/>
        </p:nvPicPr>
        <p:blipFill rotWithShape="1">
          <a:blip r:embed="rId3"/>
          <a:srcRect l="42628" t="20239" r="27243" b="10776"/>
          <a:stretch/>
        </p:blipFill>
        <p:spPr bwMode="auto">
          <a:xfrm>
            <a:off x="3652869" y="714356"/>
            <a:ext cx="5419725" cy="5991225"/>
          </a:xfrm>
          <a:prstGeom prst="rect">
            <a:avLst/>
          </a:prstGeom>
          <a:ln>
            <a:noFill/>
          </a:ln>
          <a:effectLst>
            <a:softEdge rad="112500"/>
          </a:effectLst>
          <a:extLst>
            <a:ext uri="{53640926-AAD7-44D8-BBD7-CCE9431645EC}">
              <a14:shadowObscured xmlns:a14="http://schemas.microsoft.com/office/drawing/2010/main"/>
            </a:ext>
          </a:extLst>
        </p:spPr>
      </p:pic>
      <p:sp>
        <p:nvSpPr>
          <p:cNvPr id="4" name="Прямоугольник 3"/>
          <p:cNvSpPr/>
          <p:nvPr/>
        </p:nvSpPr>
        <p:spPr>
          <a:xfrm>
            <a:off x="421005" y="648282"/>
            <a:ext cx="315086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ЗАДАНИЯ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8-конечная звезда 6">
            <a:hlinkClick r:id="rId4" action="ppaction://hlinksldjump"/>
          </p:cNvPr>
          <p:cNvSpPr/>
          <p:nvPr/>
        </p:nvSpPr>
        <p:spPr>
          <a:xfrm>
            <a:off x="285720" y="1857364"/>
            <a:ext cx="714380" cy="785818"/>
          </a:xfrm>
          <a:prstGeom prst="star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t>1</a:t>
            </a:r>
            <a:endParaRPr lang="ru-RU" sz="4000" dirty="0"/>
          </a:p>
        </p:txBody>
      </p:sp>
      <p:sp>
        <p:nvSpPr>
          <p:cNvPr id="9" name="8-конечная звезда 8">
            <a:hlinkClick r:id="rId5" action="ppaction://hlinksldjump"/>
          </p:cNvPr>
          <p:cNvSpPr/>
          <p:nvPr/>
        </p:nvSpPr>
        <p:spPr>
          <a:xfrm>
            <a:off x="285720" y="2857496"/>
            <a:ext cx="714380" cy="785818"/>
          </a:xfrm>
          <a:prstGeom prst="star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a:t>2</a:t>
            </a:r>
          </a:p>
        </p:txBody>
      </p:sp>
      <p:sp>
        <p:nvSpPr>
          <p:cNvPr id="10" name="8-конечная звезда 9">
            <a:hlinkClick r:id="rId6" action="ppaction://hlinksldjump"/>
          </p:cNvPr>
          <p:cNvSpPr/>
          <p:nvPr/>
        </p:nvSpPr>
        <p:spPr>
          <a:xfrm>
            <a:off x="285720" y="3857628"/>
            <a:ext cx="714380" cy="785818"/>
          </a:xfrm>
          <a:prstGeom prst="star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a:t>3</a:t>
            </a:r>
          </a:p>
        </p:txBody>
      </p:sp>
      <p:sp>
        <p:nvSpPr>
          <p:cNvPr id="11" name="8-конечная звезда 10">
            <a:hlinkClick r:id="rId7" action="ppaction://hlinksldjump"/>
          </p:cNvPr>
          <p:cNvSpPr/>
          <p:nvPr/>
        </p:nvSpPr>
        <p:spPr>
          <a:xfrm>
            <a:off x="285720" y="4857760"/>
            <a:ext cx="714380" cy="785818"/>
          </a:xfrm>
          <a:prstGeom prst="star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a:t>4</a:t>
            </a:r>
          </a:p>
        </p:txBody>
      </p:sp>
      <p:sp>
        <p:nvSpPr>
          <p:cNvPr id="12" name="Прямоугольник 11">
            <a:hlinkClick r:id="rId4" action="ppaction://hlinksldjump"/>
          </p:cNvPr>
          <p:cNvSpPr/>
          <p:nvPr/>
        </p:nvSpPr>
        <p:spPr>
          <a:xfrm>
            <a:off x="1000100" y="1791290"/>
            <a:ext cx="267573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задание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3" name="Прямоугольник 12">
            <a:hlinkClick r:id="rId5" action="ppaction://hlinksldjump"/>
          </p:cNvPr>
          <p:cNvSpPr/>
          <p:nvPr/>
        </p:nvSpPr>
        <p:spPr>
          <a:xfrm>
            <a:off x="1000100" y="2714620"/>
            <a:ext cx="267573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задание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4" name="Прямоугольник 13">
            <a:hlinkClick r:id="rId6" action="ppaction://hlinksldjump"/>
          </p:cNvPr>
          <p:cNvSpPr/>
          <p:nvPr/>
        </p:nvSpPr>
        <p:spPr>
          <a:xfrm>
            <a:off x="967572" y="3714752"/>
            <a:ext cx="267573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задание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 name="Прямоугольник 14">
            <a:hlinkClick r:id="rId7" action="ppaction://hlinksldjump"/>
          </p:cNvPr>
          <p:cNvSpPr/>
          <p:nvPr/>
        </p:nvSpPr>
        <p:spPr>
          <a:xfrm>
            <a:off x="1000100" y="4714884"/>
            <a:ext cx="2675734"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задание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6" name="Управляющая кнопка: домой 15">
            <a:hlinkClick r:id="" action="ppaction://hlinkshowjump?jump=firstslide" highlightClick="1"/>
          </p:cNvPr>
          <p:cNvSpPr/>
          <p:nvPr/>
        </p:nvSpPr>
        <p:spPr>
          <a:xfrm>
            <a:off x="2786050" y="5929330"/>
            <a:ext cx="714380" cy="714380"/>
          </a:xfrm>
          <a:prstGeom prst="actionButtonHom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29697" name="Picture 1" descr="D:\ПЛАКАТ\звездочки.gif"/>
          <p:cNvPicPr>
            <a:picLocks noChangeAspect="1" noChangeArrowheads="1" noCrop="1"/>
          </p:cNvPicPr>
          <p:nvPr/>
        </p:nvPicPr>
        <p:blipFill>
          <a:blip r:embed="rId8"/>
          <a:srcRect/>
          <a:stretch>
            <a:fillRect/>
          </a:stretch>
        </p:blipFill>
        <p:spPr bwMode="auto">
          <a:xfrm>
            <a:off x="1785918" y="357166"/>
            <a:ext cx="1857378" cy="1857378"/>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5" name="Прямоугольник 4"/>
          <p:cNvSpPr/>
          <p:nvPr/>
        </p:nvSpPr>
        <p:spPr>
          <a:xfrm>
            <a:off x="0" y="642918"/>
            <a:ext cx="9144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Задание № 1</a:t>
            </a:r>
          </a:p>
        </p:txBody>
      </p:sp>
      <p:sp>
        <p:nvSpPr>
          <p:cNvPr id="7" name="TextBox 6"/>
          <p:cNvSpPr txBox="1"/>
          <p:nvPr/>
        </p:nvSpPr>
        <p:spPr>
          <a:xfrm>
            <a:off x="285720" y="2428868"/>
            <a:ext cx="8572560" cy="2031325"/>
          </a:xfrm>
          <a:prstGeom prst="rect">
            <a:avLst/>
          </a:prstGeom>
          <a:noFill/>
        </p:spPr>
        <p:txBody>
          <a:bodyPr wrap="square" rtlCol="0">
            <a:spAutoFit/>
          </a:bodyPr>
          <a:lstStyle/>
          <a:p>
            <a:r>
              <a:rPr lang="ru-RU" b="1" dirty="0" smtClean="0"/>
              <a:t>Откроем </a:t>
            </a:r>
            <a:r>
              <a:rPr lang="ru-RU" b="1" dirty="0"/>
              <a:t>сундучки «Святая Русь», в которые мы складываем всё только самое ценное, и поместим в них те ценности, которые обрели сегодня на уроке</a:t>
            </a:r>
            <a:r>
              <a:rPr lang="ru-RU" b="1" dirty="0" smtClean="0"/>
              <a:t>.</a:t>
            </a:r>
          </a:p>
          <a:p>
            <a:endParaRPr lang="ru-RU" dirty="0"/>
          </a:p>
          <a:p>
            <a:r>
              <a:rPr lang="ru-RU" b="1" i="1" dirty="0"/>
              <a:t>Учащиеся в тетрадях рисуют сундучки и записывают в них понятия, имена, которые запомнили на уроке. После этого каждый ученик комментирует свои записи, объясняют, почему они записали именно эти слова.</a:t>
            </a:r>
            <a:endParaRPr lang="ru-RU" dirty="0"/>
          </a:p>
          <a:p>
            <a:endParaRPr lang="ru-RU" dirty="0"/>
          </a:p>
        </p:txBody>
      </p:sp>
      <p:sp>
        <p:nvSpPr>
          <p:cNvPr id="9" name="Управляющая кнопка: возврат 8">
            <a:hlinkClick r:id="rId3"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41987" name="Picture 3" descr="D:\ПЛАКАТ\звездочки3.gif"/>
          <p:cNvPicPr>
            <a:picLocks noChangeAspect="1" noChangeArrowheads="1" noCrop="1"/>
          </p:cNvPicPr>
          <p:nvPr/>
        </p:nvPicPr>
        <p:blipFill>
          <a:blip r:embed="rId4"/>
          <a:srcRect/>
          <a:stretch>
            <a:fillRect/>
          </a:stretch>
        </p:blipFill>
        <p:spPr bwMode="auto">
          <a:xfrm>
            <a:off x="2557477" y="1428750"/>
            <a:ext cx="4086225" cy="781050"/>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0" y="500042"/>
            <a:ext cx="9144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Задание № 2</a:t>
            </a:r>
          </a:p>
        </p:txBody>
      </p:sp>
      <p:sp>
        <p:nvSpPr>
          <p:cNvPr id="4" name="TextBox 3"/>
          <p:cNvSpPr txBox="1"/>
          <p:nvPr/>
        </p:nvSpPr>
        <p:spPr>
          <a:xfrm>
            <a:off x="857224" y="1285860"/>
            <a:ext cx="3714776" cy="5632311"/>
          </a:xfrm>
          <a:prstGeom prst="rect">
            <a:avLst/>
          </a:prstGeom>
          <a:noFill/>
        </p:spPr>
        <p:txBody>
          <a:bodyPr wrap="square" rtlCol="0">
            <a:spAutoFit/>
          </a:bodyPr>
          <a:lstStyle/>
          <a:p>
            <a:r>
              <a:rPr lang="ru-RU" sz="1400" b="1" dirty="0"/>
              <a:t>Великой Божьей Матери иконе</a:t>
            </a:r>
            <a:br>
              <a:rPr lang="ru-RU" sz="1400" b="1" dirty="0"/>
            </a:br>
            <a:r>
              <a:rPr lang="ru-RU" sz="1400" b="1" dirty="0"/>
              <a:t>С Спасителем младенцем на руках, </a:t>
            </a:r>
            <a:br>
              <a:rPr lang="ru-RU" sz="1400" b="1" dirty="0"/>
            </a:br>
            <a:r>
              <a:rPr lang="ru-RU" sz="1400" b="1" dirty="0"/>
              <a:t>На пепелище посланной Матроне, </a:t>
            </a:r>
            <a:br>
              <a:rPr lang="ru-RU" sz="1400" b="1" dirty="0"/>
            </a:br>
            <a:r>
              <a:rPr lang="ru-RU" sz="1400" b="1" dirty="0"/>
              <a:t>Дано спасать святую Русь в веках. </a:t>
            </a:r>
            <a:br>
              <a:rPr lang="ru-RU" sz="1400" b="1" dirty="0"/>
            </a:br>
            <a:r>
              <a:rPr lang="ru-RU" sz="1400" b="1" dirty="0"/>
              <a:t/>
            </a:r>
            <a:br>
              <a:rPr lang="ru-RU" sz="1400" b="1" dirty="0"/>
            </a:br>
            <a:r>
              <a:rPr lang="ru-RU" sz="1400" b="1" dirty="0"/>
              <a:t>От польских ворогов оборонила </a:t>
            </a:r>
            <a:br>
              <a:rPr lang="ru-RU" sz="1400" b="1" dirty="0"/>
            </a:br>
            <a:r>
              <a:rPr lang="ru-RU" sz="1400" b="1" dirty="0"/>
              <a:t>Пожарским с Мининым она Москву. </a:t>
            </a:r>
            <a:br>
              <a:rPr lang="ru-RU" sz="1400" b="1" dirty="0"/>
            </a:br>
            <a:r>
              <a:rPr lang="ru-RU" sz="1400" b="1" dirty="0"/>
              <a:t>В те дни Россия волю сохранила, </a:t>
            </a:r>
            <a:br>
              <a:rPr lang="ru-RU" sz="1400" b="1" dirty="0"/>
            </a:br>
            <a:r>
              <a:rPr lang="ru-RU" sz="1400" b="1" dirty="0"/>
              <a:t>Не дала русским людям впасть в тоску. </a:t>
            </a:r>
            <a:br>
              <a:rPr lang="ru-RU" sz="1400" b="1" dirty="0"/>
            </a:br>
            <a:r>
              <a:rPr lang="ru-RU" sz="1400" b="1" dirty="0"/>
              <a:t/>
            </a:r>
            <a:br>
              <a:rPr lang="ru-RU" sz="1400" b="1" dirty="0"/>
            </a:br>
            <a:r>
              <a:rPr lang="ru-RU" sz="1400" b="1" dirty="0"/>
              <a:t>Целительницей и баб заступницей </a:t>
            </a:r>
            <a:br>
              <a:rPr lang="ru-RU" sz="1400" b="1" dirty="0"/>
            </a:br>
            <a:r>
              <a:rPr lang="ru-RU" sz="1400" b="1" dirty="0"/>
              <a:t>Иконе быть Казанской суждено, </a:t>
            </a:r>
            <a:br>
              <a:rPr lang="ru-RU" sz="1400" b="1" dirty="0"/>
            </a:br>
            <a:r>
              <a:rPr lang="ru-RU" sz="1400" b="1" dirty="0"/>
              <a:t>России от врагов хранительницей</a:t>
            </a:r>
            <a:br>
              <a:rPr lang="ru-RU" sz="1400" b="1" dirty="0"/>
            </a:br>
            <a:r>
              <a:rPr lang="ru-RU" sz="1400" b="1" dirty="0"/>
              <a:t>В иконе Божьей силой рождено. </a:t>
            </a:r>
            <a:br>
              <a:rPr lang="ru-RU" sz="1400" b="1" dirty="0"/>
            </a:br>
            <a:r>
              <a:rPr lang="ru-RU" sz="1400" b="1" dirty="0"/>
              <a:t/>
            </a:r>
            <a:br>
              <a:rPr lang="ru-RU" sz="1400" b="1" dirty="0"/>
            </a:br>
            <a:r>
              <a:rPr lang="ru-RU" sz="1400" b="1" dirty="0"/>
              <a:t>Не сберегла святая Русь икону,- </a:t>
            </a:r>
            <a:br>
              <a:rPr lang="ru-RU" sz="1400" b="1" dirty="0"/>
            </a:br>
            <a:r>
              <a:rPr lang="ru-RU" sz="1400" b="1" dirty="0"/>
              <a:t>Из смуты в смуту стала попадать. </a:t>
            </a:r>
            <a:br>
              <a:rPr lang="ru-RU" sz="1400" b="1" dirty="0"/>
            </a:br>
            <a:r>
              <a:rPr lang="ru-RU" sz="1400" b="1" dirty="0"/>
              <a:t>Не следующий Божьему Закону </a:t>
            </a:r>
            <a:br>
              <a:rPr lang="ru-RU" sz="1400" b="1" dirty="0"/>
            </a:br>
            <a:r>
              <a:rPr lang="ru-RU" sz="1400" b="1" dirty="0"/>
              <a:t>Народ российский начал пропадать… </a:t>
            </a:r>
            <a:br>
              <a:rPr lang="ru-RU" sz="1400" b="1" dirty="0"/>
            </a:br>
            <a:r>
              <a:rPr lang="ru-RU" sz="1400" b="1" dirty="0"/>
              <a:t/>
            </a:r>
            <a:br>
              <a:rPr lang="ru-RU" sz="1400" b="1" dirty="0"/>
            </a:br>
            <a:r>
              <a:rPr lang="ru-RU" sz="1400" b="1" dirty="0"/>
              <a:t>Чтобы вернуть народам русским корни </a:t>
            </a:r>
            <a:br>
              <a:rPr lang="ru-RU" sz="1400" b="1" dirty="0"/>
            </a:br>
            <a:r>
              <a:rPr lang="ru-RU" sz="1400" b="1" dirty="0"/>
              <a:t>И веру нашим людям обрести: </a:t>
            </a:r>
            <a:br>
              <a:rPr lang="ru-RU" sz="1400" b="1" dirty="0"/>
            </a:br>
            <a:r>
              <a:rPr lang="ru-RU" sz="1400" b="1" dirty="0"/>
              <a:t>Вернулась к нам из </a:t>
            </a:r>
            <a:r>
              <a:rPr lang="ru-RU" sz="1400" b="1" dirty="0" err="1" smtClean="0"/>
              <a:t>Ватиканской</a:t>
            </a:r>
            <a:r>
              <a:rPr lang="ru-RU" sz="1400" b="1" dirty="0" smtClean="0"/>
              <a:t> </a:t>
            </a:r>
            <a:r>
              <a:rPr lang="ru-RU" sz="1400" b="1" dirty="0" err="1" smtClean="0"/>
              <a:t>ствотни</a:t>
            </a:r>
            <a:r>
              <a:rPr lang="ru-RU" sz="1400" b="1" dirty="0"/>
              <a:t>, </a:t>
            </a:r>
            <a:br>
              <a:rPr lang="ru-RU" sz="1400" b="1" dirty="0"/>
            </a:br>
            <a:r>
              <a:rPr lang="ru-RU" sz="1400" b="1" dirty="0"/>
              <a:t>Чтобы Россию снова окрестить.</a:t>
            </a:r>
          </a:p>
          <a:p>
            <a:endParaRPr lang="ru-RU" sz="1000" b="1" dirty="0"/>
          </a:p>
        </p:txBody>
      </p:sp>
      <p:sp>
        <p:nvSpPr>
          <p:cNvPr id="5" name="Прямоугольник 4"/>
          <p:cNvSpPr/>
          <p:nvPr/>
        </p:nvSpPr>
        <p:spPr>
          <a:xfrm>
            <a:off x="3879313" y="2994724"/>
            <a:ext cx="5193281" cy="1077218"/>
          </a:xfrm>
          <a:prstGeom prst="rect">
            <a:avLst/>
          </a:prstGeom>
          <a:noFill/>
        </p:spPr>
        <p:txBody>
          <a:bodyPr wrap="none" lIns="91440" tIns="45720" rIns="91440" bIns="45720">
            <a:spAutoFit/>
          </a:bodyPr>
          <a:lstStyle/>
          <a:p>
            <a:pPr lvl="0" algn="ct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 какой иконе </a:t>
            </a: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lvl="0" algn="ct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говорится </a:t>
            </a:r>
            <a:r>
              <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 стихотворении?</a:t>
            </a:r>
          </a:p>
        </p:txBody>
      </p:sp>
      <p:sp>
        <p:nvSpPr>
          <p:cNvPr id="6" name="Управляющая кнопка: возврат 5">
            <a:hlinkClick r:id="rId3"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8" name="Picture 2" descr="D:\ПЛАКАТ\звездочки1.gif"/>
          <p:cNvPicPr>
            <a:picLocks noChangeAspect="1" noChangeArrowheads="1" noCrop="1"/>
          </p:cNvPicPr>
          <p:nvPr/>
        </p:nvPicPr>
        <p:blipFill>
          <a:blip r:embed="rId4"/>
          <a:srcRect/>
          <a:stretch>
            <a:fillRect/>
          </a:stretch>
        </p:blipFill>
        <p:spPr bwMode="auto">
          <a:xfrm>
            <a:off x="7715272" y="1571612"/>
            <a:ext cx="952500" cy="1143000"/>
          </a:xfrm>
          <a:prstGeom prst="rect">
            <a:avLst/>
          </a:prstGeom>
          <a:noFill/>
        </p:spPr>
      </p:pic>
      <p:pic>
        <p:nvPicPr>
          <p:cNvPr id="9" name="Picture 2" descr="D:\ПЛАКАТ\звездочки1.gif"/>
          <p:cNvPicPr>
            <a:picLocks noChangeAspect="1" noChangeArrowheads="1" noCrop="1"/>
          </p:cNvPicPr>
          <p:nvPr/>
        </p:nvPicPr>
        <p:blipFill>
          <a:blip r:embed="rId4"/>
          <a:srcRect/>
          <a:stretch>
            <a:fillRect/>
          </a:stretch>
        </p:blipFill>
        <p:spPr bwMode="auto">
          <a:xfrm rot="10800000">
            <a:off x="5214942" y="5072082"/>
            <a:ext cx="952500" cy="1143000"/>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0" y="571480"/>
            <a:ext cx="9144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Задание № 3</a:t>
            </a:r>
          </a:p>
        </p:txBody>
      </p:sp>
      <p:sp>
        <p:nvSpPr>
          <p:cNvPr id="4" name="Прямоугольник 3"/>
          <p:cNvSpPr/>
          <p:nvPr/>
        </p:nvSpPr>
        <p:spPr>
          <a:xfrm>
            <a:off x="0" y="2962817"/>
            <a:ext cx="4714876" cy="1323439"/>
          </a:xfrm>
          <a:prstGeom prst="rect">
            <a:avLst/>
          </a:prstGeom>
        </p:spPr>
        <p:txBody>
          <a:bodyPr wrap="square">
            <a:spAutoFit/>
          </a:bodyPr>
          <a:lstStyle/>
          <a:p>
            <a:pPr algn="ct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Внимательно рассмотрите рисунок и правильно назовите, </a:t>
            </a:r>
            <a:endPar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какая </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икона и какие события на нём изображены.</a:t>
            </a:r>
          </a:p>
        </p:txBody>
      </p:sp>
      <p:pic>
        <p:nvPicPr>
          <p:cNvPr id="5" name="Рисунок 4" descr="E:\для плаката\sr_vladim.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4714876" y="1571612"/>
            <a:ext cx="4071966" cy="5000660"/>
          </a:xfrm>
          <a:prstGeom prst="rect">
            <a:avLst/>
          </a:prstGeom>
          <a:noFill/>
          <a:ln>
            <a:noFill/>
          </a:ln>
        </p:spPr>
      </p:pic>
      <p:sp>
        <p:nvSpPr>
          <p:cNvPr id="6" name="Управляющая кнопка: возврат 5">
            <a:hlinkClick r:id="rId4" action="ppaction://hlinksldjump" highlightClick="1"/>
          </p:cNvPr>
          <p:cNvSpPr/>
          <p:nvPr/>
        </p:nvSpPr>
        <p:spPr>
          <a:xfrm>
            <a:off x="3714744"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9" name="Picture 2" descr="D:\ПЛАКАТ\звездочки1.gif"/>
          <p:cNvPicPr>
            <a:picLocks noChangeAspect="1" noChangeArrowheads="1" noCrop="1"/>
          </p:cNvPicPr>
          <p:nvPr/>
        </p:nvPicPr>
        <p:blipFill>
          <a:blip r:embed="rId5"/>
          <a:srcRect/>
          <a:stretch>
            <a:fillRect/>
          </a:stretch>
        </p:blipFill>
        <p:spPr bwMode="auto">
          <a:xfrm>
            <a:off x="1000100" y="928670"/>
            <a:ext cx="952500" cy="1143000"/>
          </a:xfrm>
          <a:prstGeom prst="rect">
            <a:avLst/>
          </a:prstGeom>
          <a:noFill/>
        </p:spPr>
      </p:pic>
      <p:pic>
        <p:nvPicPr>
          <p:cNvPr id="10" name="Picture 2" descr="D:\ПЛАКАТ\звездочки1.gif"/>
          <p:cNvPicPr>
            <a:picLocks noChangeAspect="1" noChangeArrowheads="1" noCrop="1"/>
          </p:cNvPicPr>
          <p:nvPr/>
        </p:nvPicPr>
        <p:blipFill>
          <a:blip r:embed="rId5"/>
          <a:srcRect/>
          <a:stretch>
            <a:fillRect/>
          </a:stretch>
        </p:blipFill>
        <p:spPr bwMode="auto">
          <a:xfrm>
            <a:off x="2143108" y="5000636"/>
            <a:ext cx="952500" cy="1143000"/>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0" y="642918"/>
            <a:ext cx="914400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Задание № 4</a:t>
            </a:r>
          </a:p>
        </p:txBody>
      </p:sp>
      <p:sp>
        <p:nvSpPr>
          <p:cNvPr id="4" name="Прямоугольник 3"/>
          <p:cNvSpPr/>
          <p:nvPr/>
        </p:nvSpPr>
        <p:spPr>
          <a:xfrm>
            <a:off x="428596" y="1571612"/>
            <a:ext cx="2528256" cy="461665"/>
          </a:xfrm>
          <a:prstGeom prst="rect">
            <a:avLst/>
          </a:prstGeom>
        </p:spPr>
        <p:txBody>
          <a:bodyPr wrap="none">
            <a:spAutoFit/>
          </a:bodyPr>
          <a:lstStyle/>
          <a:p>
            <a:r>
              <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КРИПТОГРАММА</a:t>
            </a:r>
          </a:p>
        </p:txBody>
      </p:sp>
      <p:sp>
        <p:nvSpPr>
          <p:cNvPr id="44033" name="Rectangle 1"/>
          <p:cNvSpPr>
            <a:spLocks noChangeArrowheads="1"/>
          </p:cNvSpPr>
          <p:nvPr/>
        </p:nvSpPr>
        <p:spPr bwMode="auto">
          <a:xfrm>
            <a:off x="1285852" y="2143116"/>
            <a:ext cx="7325788"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Calibri" pitchFamily="34" charset="0"/>
                <a:cs typeface="Times New Roman" pitchFamily="18" charset="0"/>
              </a:rPr>
              <a:t>Разгадайте криптограмму и вы узнаете, как звучит самая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Calibri" pitchFamily="34" charset="0"/>
                <a:cs typeface="Times New Roman" pitchFamily="18" charset="0"/>
              </a:rPr>
              <a:t>краткая молитва ко Пресвятой Богородице.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Calibri" pitchFamily="34" charset="0"/>
                <a:cs typeface="Times New Roman" pitchFamily="18" charset="0"/>
              </a:rPr>
              <a:t>Постарайтесь выучить эту краткую молитву!</a:t>
            </a:r>
            <a:endParaRPr kumimoji="0" lang="ru-RU" sz="20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ndParaRPr>
          </a:p>
        </p:txBody>
      </p:sp>
      <p:pic>
        <p:nvPicPr>
          <p:cNvPr id="6" name="Рисунок 5"/>
          <p:cNvPicPr/>
          <p:nvPr/>
        </p:nvPicPr>
        <p:blipFill rotWithShape="1">
          <a:blip r:embed="rId3" cstate="email">
            <a:extLst>
              <a:ext uri="{28A0092B-C50C-407E-A947-70E740481C1C}">
                <a14:useLocalDpi xmlns:a14="http://schemas.microsoft.com/office/drawing/2010/main"/>
              </a:ext>
            </a:extLst>
          </a:blip>
          <a:srcRect l="27083" t="50741" r="9936" b="14197"/>
          <a:stretch/>
        </p:blipFill>
        <p:spPr bwMode="auto">
          <a:xfrm>
            <a:off x="1428728" y="3500438"/>
            <a:ext cx="6715172" cy="2571768"/>
          </a:xfrm>
          <a:prstGeom prst="rect">
            <a:avLst/>
          </a:prstGeom>
          <a:ln>
            <a:noFill/>
          </a:ln>
          <a:extLst>
            <a:ext uri="{53640926-AAD7-44D8-BBD7-CCE9431645EC}">
              <a14:shadowObscured xmlns:a14="http://schemas.microsoft.com/office/drawing/2010/main"/>
            </a:ext>
          </a:extLst>
        </p:spPr>
      </p:pic>
      <p:sp>
        <p:nvSpPr>
          <p:cNvPr id="7" name="Управляющая кнопка: возврат 6">
            <a:hlinkClick r:id="rId4" action="ppaction://hlinksldjump" highlightClick="1"/>
          </p:cNvPr>
          <p:cNvSpPr/>
          <p:nvPr/>
        </p:nvSpPr>
        <p:spPr>
          <a:xfrm>
            <a:off x="8215338" y="6000768"/>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pic>
        <p:nvPicPr>
          <p:cNvPr id="44034" name="Picture 2" descr="D:\ПЛАКАТ\звездочки2.gif"/>
          <p:cNvPicPr>
            <a:picLocks noChangeAspect="1" noChangeArrowheads="1" noCrop="1"/>
          </p:cNvPicPr>
          <p:nvPr/>
        </p:nvPicPr>
        <p:blipFill>
          <a:blip r:embed="rId5"/>
          <a:srcRect/>
          <a:stretch>
            <a:fillRect/>
          </a:stretch>
        </p:blipFill>
        <p:spPr bwMode="auto">
          <a:xfrm>
            <a:off x="3929058" y="1500174"/>
            <a:ext cx="4762500" cy="571500"/>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ПЛАКАТ\89332483_676813_sofiyskiy_sobor_130_1.jpg"/>
          <p:cNvPicPr>
            <a:picLocks noChangeAspect="1" noChangeArrowheads="1"/>
          </p:cNvPicPr>
          <p:nvPr/>
        </p:nvPicPr>
        <p:blipFill>
          <a:blip r:embed="rId2"/>
          <a:srcRect/>
          <a:stretch>
            <a:fillRect/>
          </a:stretch>
        </p:blipFill>
        <p:spPr bwMode="auto">
          <a:xfrm>
            <a:off x="0" y="-32413"/>
            <a:ext cx="9144000" cy="6890437"/>
          </a:xfrm>
          <a:prstGeom prst="rect">
            <a:avLst/>
          </a:prstGeom>
          <a:noFill/>
        </p:spPr>
      </p:pic>
      <p:sp>
        <p:nvSpPr>
          <p:cNvPr id="2" name="Прямоугольник 1"/>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3" name="Прямоугольник 2"/>
          <p:cNvSpPr/>
          <p:nvPr/>
        </p:nvSpPr>
        <p:spPr>
          <a:xfrm>
            <a:off x="500034" y="642918"/>
            <a:ext cx="345177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Навигация</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9938" name="Picture 2">
            <a:hlinkClick r:id="rId3" action="ppaction://hlinksldjump"/>
          </p:cNvPr>
          <p:cNvPicPr>
            <a:picLocks noChangeAspect="1" noChangeArrowheads="1"/>
          </p:cNvPicPr>
          <p:nvPr/>
        </p:nvPicPr>
        <p:blipFill>
          <a:blip r:embed="rId4" cstate="email">
            <a:extLst>
              <a:ext uri="{28A0092B-C50C-407E-A947-70E740481C1C}">
                <a14:useLocalDpi xmlns:a14="http://schemas.microsoft.com/office/drawing/2010/main"/>
              </a:ext>
            </a:extLst>
          </a:blip>
          <a:srcRect l="19539" t="16791" r="4749" b="12992"/>
          <a:stretch>
            <a:fillRect/>
          </a:stretch>
        </p:blipFill>
        <p:spPr bwMode="auto">
          <a:xfrm>
            <a:off x="1071538" y="1714488"/>
            <a:ext cx="2426088" cy="18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940" name="Picture 4">
            <a:hlinkClick r:id="rId5" action="ppaction://hlinksldjump"/>
          </p:cNvPr>
          <p:cNvPicPr>
            <a:picLocks noChangeAspect="1" noChangeArrowheads="1"/>
          </p:cNvPicPr>
          <p:nvPr/>
        </p:nvPicPr>
        <p:blipFill>
          <a:blip r:embed="rId6" cstate="email">
            <a:extLst>
              <a:ext uri="{28A0092B-C50C-407E-A947-70E740481C1C}">
                <a14:useLocalDpi xmlns:a14="http://schemas.microsoft.com/office/drawing/2010/main"/>
              </a:ext>
            </a:extLst>
          </a:blip>
          <a:srcRect l="19539" t="16791" r="4749" b="12992"/>
          <a:stretch>
            <a:fillRect/>
          </a:stretch>
        </p:blipFill>
        <p:spPr bwMode="auto">
          <a:xfrm>
            <a:off x="1071538" y="4272206"/>
            <a:ext cx="2426087" cy="18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941" name="Picture 5">
            <a:hlinkClick r:id="rId7" action="ppaction://hlinksldjump"/>
          </p:cNvPr>
          <p:cNvPicPr>
            <a:picLocks noChangeAspect="1" noChangeArrowheads="1"/>
          </p:cNvPicPr>
          <p:nvPr/>
        </p:nvPicPr>
        <p:blipFill>
          <a:blip r:embed="rId8" cstate="email">
            <a:extLst>
              <a:ext uri="{28A0092B-C50C-407E-A947-70E740481C1C}">
                <a14:useLocalDpi xmlns:a14="http://schemas.microsoft.com/office/drawing/2010/main"/>
              </a:ext>
            </a:extLst>
          </a:blip>
          <a:srcRect l="19539" t="16791" r="4749" b="12992"/>
          <a:stretch>
            <a:fillRect/>
          </a:stretch>
        </p:blipFill>
        <p:spPr bwMode="auto">
          <a:xfrm>
            <a:off x="5715008" y="4286256"/>
            <a:ext cx="2426087" cy="18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Управляющая кнопка: домой 9">
            <a:hlinkClick r:id="" action="ppaction://hlinkshowjump?jump=firstslide" highlightClick="1"/>
          </p:cNvPr>
          <p:cNvSpPr/>
          <p:nvPr/>
        </p:nvSpPr>
        <p:spPr>
          <a:xfrm>
            <a:off x="3143240" y="3143248"/>
            <a:ext cx="571504" cy="571504"/>
          </a:xfrm>
          <a:prstGeom prst="actionButtonHom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
        <p:nvSpPr>
          <p:cNvPr id="11" name="Управляющая кнопка: возврат 10">
            <a:hlinkClick r:id="rId9" action="ppaction://hlinksldjump" highlightClick="1"/>
          </p:cNvPr>
          <p:cNvSpPr/>
          <p:nvPr/>
        </p:nvSpPr>
        <p:spPr>
          <a:xfrm>
            <a:off x="7858148" y="3143248"/>
            <a:ext cx="572400" cy="572400"/>
          </a:xfrm>
          <a:prstGeom prst="actionButtonReturn">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12" name="Управляющая кнопка: возврат 11">
            <a:hlinkClick r:id="rId5" action="ppaction://hlinksldjump" highlightClick="1"/>
          </p:cNvPr>
          <p:cNvSpPr/>
          <p:nvPr/>
        </p:nvSpPr>
        <p:spPr>
          <a:xfrm>
            <a:off x="3142344" y="5715016"/>
            <a:ext cx="572400" cy="572400"/>
          </a:xfrm>
          <a:prstGeom prst="actionButtonReturn">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
        <p:nvSpPr>
          <p:cNvPr id="13" name="Управляющая кнопка: возврат 12">
            <a:hlinkClick r:id="rId7" action="ppaction://hlinksldjump" highlightClick="1"/>
          </p:cNvPr>
          <p:cNvSpPr/>
          <p:nvPr/>
        </p:nvSpPr>
        <p:spPr>
          <a:xfrm>
            <a:off x="7786710" y="5714120"/>
            <a:ext cx="572400" cy="572400"/>
          </a:xfrm>
          <a:prstGeom prst="actionButtonReturn">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pic>
        <p:nvPicPr>
          <p:cNvPr id="16" name="Picture 1" descr="D:\ПЛАКАТ\звездочки.gif"/>
          <p:cNvPicPr>
            <a:picLocks noChangeAspect="1" noChangeArrowheads="1" noCrop="1"/>
          </p:cNvPicPr>
          <p:nvPr/>
        </p:nvPicPr>
        <p:blipFill>
          <a:blip r:embed="rId10"/>
          <a:srcRect/>
          <a:stretch>
            <a:fillRect/>
          </a:stretch>
        </p:blipFill>
        <p:spPr bwMode="auto">
          <a:xfrm rot="10800000">
            <a:off x="7072330" y="571480"/>
            <a:ext cx="1857378" cy="1857378"/>
          </a:xfrm>
          <a:prstGeom prst="rect">
            <a:avLst/>
          </a:prstGeom>
          <a:noFill/>
        </p:spPr>
      </p:pic>
      <p:pic>
        <p:nvPicPr>
          <p:cNvPr id="39939" name="Picture 3">
            <a:hlinkClick r:id="rId9" action="ppaction://hlinksldjump"/>
          </p:cNvPr>
          <p:cNvPicPr>
            <a:picLocks noChangeAspect="1" noChangeArrowheads="1"/>
          </p:cNvPicPr>
          <p:nvPr/>
        </p:nvPicPr>
        <p:blipFill>
          <a:blip r:embed="rId11" cstate="email">
            <a:extLst>
              <a:ext uri="{28A0092B-C50C-407E-A947-70E740481C1C}">
                <a14:useLocalDpi xmlns:a14="http://schemas.microsoft.com/office/drawing/2010/main"/>
              </a:ext>
            </a:extLst>
          </a:blip>
          <a:srcRect l="19539" t="16791" r="4749" b="12992"/>
          <a:stretch>
            <a:fillRect/>
          </a:stretch>
        </p:blipFill>
        <p:spPr bwMode="auto">
          <a:xfrm>
            <a:off x="5715008" y="1714488"/>
            <a:ext cx="2426087" cy="18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0"/>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6" name="Прямоугольник 5"/>
          <p:cNvSpPr/>
          <p:nvPr/>
        </p:nvSpPr>
        <p:spPr>
          <a:xfrm>
            <a:off x="0" y="428604"/>
            <a:ext cx="9144000" cy="83099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Образы Богородицы</a:t>
            </a:r>
            <a:endPar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 name="Рисунок 6"/>
          <p:cNvPicPr/>
          <p:nvPr/>
        </p:nvPicPr>
        <p:blipFill rotWithShape="1">
          <a:blip r:embed="rId3" cstate="email">
            <a:extLst>
              <a:ext uri="{28A0092B-C50C-407E-A947-70E740481C1C}">
                <a14:useLocalDpi xmlns:a14="http://schemas.microsoft.com/office/drawing/2010/main"/>
              </a:ext>
            </a:extLst>
          </a:blip>
          <a:srcRect l="32277" t="17490" r="33094" b="9505"/>
          <a:stretch/>
        </p:blipFill>
        <p:spPr bwMode="auto">
          <a:xfrm>
            <a:off x="571472" y="1285860"/>
            <a:ext cx="1552575" cy="1895475"/>
          </a:xfrm>
          <a:prstGeom prst="rect">
            <a:avLst/>
          </a:prstGeom>
          <a:ln>
            <a:noFill/>
          </a:ln>
          <a:extLst>
            <a:ext uri="{53640926-AAD7-44D8-BBD7-CCE9431645EC}">
              <a14:shadowObscured xmlns:a14="http://schemas.microsoft.com/office/drawing/2010/main"/>
            </a:ext>
          </a:extLst>
        </p:spPr>
      </p:pic>
      <p:pic>
        <p:nvPicPr>
          <p:cNvPr id="8" name="Рисунок 7" descr="E:\для плаката\владНовая папка\oct25.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2767011" y="1285860"/>
            <a:ext cx="1590675" cy="1895475"/>
          </a:xfrm>
          <a:prstGeom prst="rect">
            <a:avLst/>
          </a:prstGeom>
          <a:noFill/>
          <a:ln>
            <a:noFill/>
          </a:ln>
        </p:spPr>
      </p:pic>
      <p:pic>
        <p:nvPicPr>
          <p:cNvPr id="9" name="Рисунок 8" descr="E:\для плаката\ПОЧАЕВ.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5114939" y="1285860"/>
            <a:ext cx="1457325" cy="1914525"/>
          </a:xfrm>
          <a:prstGeom prst="rect">
            <a:avLst/>
          </a:prstGeom>
          <a:noFill/>
          <a:ln>
            <a:noFill/>
          </a:ln>
        </p:spPr>
      </p:pic>
      <p:pic>
        <p:nvPicPr>
          <p:cNvPr id="10" name="Рисунок 9" descr="http://www.zyorna.ru/userfiles/opisanie_icon/Donskay_ikon.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7191404" y="1285860"/>
            <a:ext cx="1524000" cy="1914525"/>
          </a:xfrm>
          <a:prstGeom prst="rect">
            <a:avLst/>
          </a:prstGeom>
          <a:noFill/>
          <a:ln>
            <a:noFill/>
          </a:ln>
        </p:spPr>
      </p:pic>
      <p:sp>
        <p:nvSpPr>
          <p:cNvPr id="12" name="TextBox 11"/>
          <p:cNvSpPr txBox="1"/>
          <p:nvPr/>
        </p:nvSpPr>
        <p:spPr>
          <a:xfrm>
            <a:off x="405477" y="3143248"/>
            <a:ext cx="1951945" cy="523220"/>
          </a:xfrm>
          <a:prstGeom prst="rect">
            <a:avLst/>
          </a:prstGeom>
          <a:noFill/>
        </p:spPr>
        <p:txBody>
          <a:bodyPr wrap="none" rtlCol="0">
            <a:spAutoFit/>
          </a:bodyPr>
          <a:lstStyle/>
          <a:p>
            <a:pPr algn="ctr"/>
            <a:r>
              <a:rPr lang="ru-RU" sz="1400" b="1" dirty="0"/>
              <a:t>Икона </a:t>
            </a:r>
            <a:r>
              <a:rPr lang="ru-RU" sz="1400" b="1" dirty="0" smtClean="0"/>
              <a:t>Божьей Матери</a:t>
            </a:r>
          </a:p>
          <a:p>
            <a:pPr algn="ctr"/>
            <a:r>
              <a:rPr lang="ru-RU" sz="1400" b="1" dirty="0" smtClean="0"/>
              <a:t> </a:t>
            </a:r>
            <a:r>
              <a:rPr lang="ru-RU" sz="1400" b="1" dirty="0"/>
              <a:t>«Казанская»</a:t>
            </a:r>
            <a:endParaRPr lang="ru-RU" sz="1400" dirty="0"/>
          </a:p>
        </p:txBody>
      </p:sp>
      <p:sp>
        <p:nvSpPr>
          <p:cNvPr id="13" name="TextBox 12"/>
          <p:cNvSpPr txBox="1"/>
          <p:nvPr/>
        </p:nvSpPr>
        <p:spPr>
          <a:xfrm>
            <a:off x="2508543" y="3143248"/>
            <a:ext cx="1992019" cy="523220"/>
          </a:xfrm>
          <a:prstGeom prst="rect">
            <a:avLst/>
          </a:prstGeom>
          <a:noFill/>
        </p:spPr>
        <p:txBody>
          <a:bodyPr wrap="none" rtlCol="0">
            <a:spAutoFit/>
          </a:bodyPr>
          <a:lstStyle/>
          <a:p>
            <a:pPr algn="ctr"/>
            <a:r>
              <a:rPr lang="ru-RU" sz="1400" b="1" dirty="0"/>
              <a:t>Икона </a:t>
            </a:r>
            <a:r>
              <a:rPr lang="ru-RU" sz="1400" b="1" dirty="0" smtClean="0"/>
              <a:t>Божьей </a:t>
            </a:r>
            <a:r>
              <a:rPr lang="ru-RU" sz="1400" b="1" dirty="0"/>
              <a:t>Матери </a:t>
            </a:r>
            <a:endParaRPr lang="ru-RU" sz="1400" b="1" dirty="0" smtClean="0"/>
          </a:p>
          <a:p>
            <a:pPr algn="ctr"/>
            <a:r>
              <a:rPr lang="ru-RU" sz="1400" b="1" dirty="0" smtClean="0"/>
              <a:t>«</a:t>
            </a:r>
            <a:r>
              <a:rPr lang="ru-RU" sz="1400" b="1" dirty="0"/>
              <a:t>Владимирская»</a:t>
            </a:r>
            <a:endParaRPr lang="ru-RU" sz="1400" dirty="0"/>
          </a:p>
        </p:txBody>
      </p:sp>
      <p:sp>
        <p:nvSpPr>
          <p:cNvPr id="14" name="TextBox 13"/>
          <p:cNvSpPr txBox="1"/>
          <p:nvPr/>
        </p:nvSpPr>
        <p:spPr>
          <a:xfrm>
            <a:off x="4906071" y="3143248"/>
            <a:ext cx="1951945" cy="523220"/>
          </a:xfrm>
          <a:prstGeom prst="rect">
            <a:avLst/>
          </a:prstGeom>
          <a:noFill/>
        </p:spPr>
        <p:txBody>
          <a:bodyPr wrap="none" rtlCol="0">
            <a:spAutoFit/>
          </a:bodyPr>
          <a:lstStyle/>
          <a:p>
            <a:pPr algn="ctr"/>
            <a:r>
              <a:rPr lang="ru-RU" sz="1400" b="1" dirty="0" smtClean="0"/>
              <a:t>Икона Божьей </a:t>
            </a:r>
            <a:r>
              <a:rPr lang="ru-RU" sz="1400" b="1" dirty="0"/>
              <a:t>Матери</a:t>
            </a:r>
            <a:endParaRPr lang="ru-RU" sz="1400" dirty="0"/>
          </a:p>
          <a:p>
            <a:pPr algn="ctr"/>
            <a:r>
              <a:rPr lang="ru-RU" sz="1400" b="1" dirty="0"/>
              <a:t>«</a:t>
            </a:r>
            <a:r>
              <a:rPr lang="ru-RU" sz="1400" b="1" dirty="0" err="1"/>
              <a:t>Почаевская</a:t>
            </a:r>
            <a:r>
              <a:rPr lang="ru-RU" sz="1400" b="1" dirty="0"/>
              <a:t>»</a:t>
            </a:r>
            <a:endParaRPr lang="ru-RU" sz="1400" dirty="0"/>
          </a:p>
        </p:txBody>
      </p:sp>
      <p:sp>
        <p:nvSpPr>
          <p:cNvPr id="15" name="TextBox 14"/>
          <p:cNvSpPr txBox="1"/>
          <p:nvPr/>
        </p:nvSpPr>
        <p:spPr>
          <a:xfrm>
            <a:off x="7009136" y="3143248"/>
            <a:ext cx="1992020" cy="523220"/>
          </a:xfrm>
          <a:prstGeom prst="rect">
            <a:avLst/>
          </a:prstGeom>
          <a:noFill/>
        </p:spPr>
        <p:txBody>
          <a:bodyPr wrap="none" rtlCol="0">
            <a:spAutoFit/>
          </a:bodyPr>
          <a:lstStyle/>
          <a:p>
            <a:pPr algn="ctr"/>
            <a:r>
              <a:rPr lang="ru-RU" sz="1400" b="1" dirty="0" smtClean="0"/>
              <a:t>Икона </a:t>
            </a:r>
            <a:r>
              <a:rPr lang="ru-RU" sz="1400" b="1" dirty="0"/>
              <a:t>Божьей Матери </a:t>
            </a:r>
            <a:endParaRPr lang="ru-RU" sz="1400" b="1" dirty="0" smtClean="0"/>
          </a:p>
          <a:p>
            <a:pPr algn="ctr"/>
            <a:r>
              <a:rPr lang="ru-RU" sz="1400" b="1" dirty="0" smtClean="0"/>
              <a:t>«</a:t>
            </a:r>
            <a:r>
              <a:rPr lang="ru-RU" sz="1400" b="1" dirty="0"/>
              <a:t>Донская»</a:t>
            </a:r>
            <a:endParaRPr lang="ru-RU" sz="1400" dirty="0"/>
          </a:p>
        </p:txBody>
      </p:sp>
      <p:pic>
        <p:nvPicPr>
          <p:cNvPr id="16" name="Рисунок 15" descr="E:\для плаката\tihvinskaya1.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571472" y="3671903"/>
            <a:ext cx="1533525" cy="1971675"/>
          </a:xfrm>
          <a:prstGeom prst="rect">
            <a:avLst/>
          </a:prstGeom>
          <a:noFill/>
          <a:ln>
            <a:noFill/>
          </a:ln>
        </p:spPr>
      </p:pic>
      <p:pic>
        <p:nvPicPr>
          <p:cNvPr id="17" name="Рисунок 16" descr="Иверская икона Божией Матери">
            <a:hlinkClick r:id="rId8"/>
          </p:cNvPr>
          <p:cNvPicPr/>
          <p:nvPr/>
        </p:nvPicPr>
        <p:blipFill>
          <a:blip r:embed="rId9" cstate="email">
            <a:extLst>
              <a:ext uri="{28A0092B-C50C-407E-A947-70E740481C1C}">
                <a14:useLocalDpi xmlns:a14="http://schemas.microsoft.com/office/drawing/2010/main"/>
              </a:ext>
            </a:extLst>
          </a:blip>
          <a:srcRect/>
          <a:stretch>
            <a:fillRect/>
          </a:stretch>
        </p:blipFill>
        <p:spPr bwMode="auto">
          <a:xfrm>
            <a:off x="2786061" y="3714752"/>
            <a:ext cx="1571625" cy="1933575"/>
          </a:xfrm>
          <a:prstGeom prst="rect">
            <a:avLst/>
          </a:prstGeom>
          <a:noFill/>
          <a:ln>
            <a:noFill/>
          </a:ln>
        </p:spPr>
      </p:pic>
      <p:pic>
        <p:nvPicPr>
          <p:cNvPr id="18" name="Рисунок 17" descr="Икона «Богоматерь Одигитрия Смоленская»">
            <a:hlinkClick r:id="rId10"/>
          </p:cNvPr>
          <p:cNvPicPr/>
          <p:nvPr/>
        </p:nvPicPr>
        <p:blipFill>
          <a:blip r:embed="rId11" cstate="email">
            <a:extLst>
              <a:ext uri="{28A0092B-C50C-407E-A947-70E740481C1C}">
                <a14:useLocalDpi xmlns:a14="http://schemas.microsoft.com/office/drawing/2010/main"/>
              </a:ext>
            </a:extLst>
          </a:blip>
          <a:srcRect/>
          <a:stretch>
            <a:fillRect/>
          </a:stretch>
        </p:blipFill>
        <p:spPr bwMode="auto">
          <a:xfrm>
            <a:off x="5081602" y="3714752"/>
            <a:ext cx="1562100" cy="1971675"/>
          </a:xfrm>
          <a:prstGeom prst="rect">
            <a:avLst/>
          </a:prstGeom>
          <a:noFill/>
          <a:ln>
            <a:noFill/>
          </a:ln>
        </p:spPr>
      </p:pic>
      <p:pic>
        <p:nvPicPr>
          <p:cNvPr id="19" name="Рисунок 18" descr="http://www.ikonu.ru/images/middle/cat819.jpg"/>
          <p:cNvPicPr/>
          <p:nvPr/>
        </p:nvPicPr>
        <p:blipFill>
          <a:blip r:embed="rId12" cstate="email">
            <a:extLst>
              <a:ext uri="{28A0092B-C50C-407E-A947-70E740481C1C}">
                <a14:useLocalDpi xmlns:a14="http://schemas.microsoft.com/office/drawing/2010/main"/>
              </a:ext>
            </a:extLst>
          </a:blip>
          <a:srcRect/>
          <a:stretch>
            <a:fillRect/>
          </a:stretch>
        </p:blipFill>
        <p:spPr bwMode="auto">
          <a:xfrm>
            <a:off x="7072330" y="3714752"/>
            <a:ext cx="1695450" cy="2057400"/>
          </a:xfrm>
          <a:prstGeom prst="rect">
            <a:avLst/>
          </a:prstGeom>
          <a:noFill/>
          <a:ln>
            <a:noFill/>
          </a:ln>
        </p:spPr>
      </p:pic>
      <p:sp>
        <p:nvSpPr>
          <p:cNvPr id="21" name="TextBox 20"/>
          <p:cNvSpPr txBox="1"/>
          <p:nvPr/>
        </p:nvSpPr>
        <p:spPr>
          <a:xfrm>
            <a:off x="285720" y="5643578"/>
            <a:ext cx="1951945" cy="523220"/>
          </a:xfrm>
          <a:prstGeom prst="rect">
            <a:avLst/>
          </a:prstGeom>
          <a:noFill/>
        </p:spPr>
        <p:txBody>
          <a:bodyPr wrap="none" rtlCol="0">
            <a:spAutoFit/>
          </a:bodyPr>
          <a:lstStyle/>
          <a:p>
            <a:pPr algn="ctr"/>
            <a:r>
              <a:rPr lang="ru-RU" sz="1400" b="1" dirty="0" smtClean="0"/>
              <a:t>Икона Божьей </a:t>
            </a:r>
            <a:r>
              <a:rPr lang="ru-RU" sz="1400" b="1" dirty="0"/>
              <a:t>Матери</a:t>
            </a:r>
            <a:endParaRPr lang="ru-RU" sz="1400" dirty="0"/>
          </a:p>
          <a:p>
            <a:pPr algn="ctr"/>
            <a:r>
              <a:rPr lang="ru-RU" sz="1400" b="1" dirty="0"/>
              <a:t>«Тихвинская»</a:t>
            </a:r>
            <a:endParaRPr lang="ru-RU" sz="1400" dirty="0"/>
          </a:p>
        </p:txBody>
      </p:sp>
      <p:sp>
        <p:nvSpPr>
          <p:cNvPr id="22" name="TextBox 21"/>
          <p:cNvSpPr txBox="1"/>
          <p:nvPr/>
        </p:nvSpPr>
        <p:spPr>
          <a:xfrm>
            <a:off x="2571736" y="5643578"/>
            <a:ext cx="1951945" cy="523220"/>
          </a:xfrm>
          <a:prstGeom prst="rect">
            <a:avLst/>
          </a:prstGeom>
          <a:noFill/>
        </p:spPr>
        <p:txBody>
          <a:bodyPr wrap="none" rtlCol="0">
            <a:spAutoFit/>
          </a:bodyPr>
          <a:lstStyle/>
          <a:p>
            <a:pPr algn="ctr"/>
            <a:r>
              <a:rPr lang="ru-RU" sz="1400" b="1" dirty="0" smtClean="0"/>
              <a:t>Икона Божьей </a:t>
            </a:r>
            <a:r>
              <a:rPr lang="ru-RU" sz="1400" b="1" dirty="0"/>
              <a:t>Матери</a:t>
            </a:r>
            <a:endParaRPr lang="ru-RU" sz="1400" dirty="0"/>
          </a:p>
          <a:p>
            <a:pPr algn="ctr"/>
            <a:r>
              <a:rPr lang="ru-RU" sz="1400" b="1" dirty="0"/>
              <a:t>«</a:t>
            </a:r>
            <a:r>
              <a:rPr lang="ru-RU" sz="1400" b="1" dirty="0" err="1"/>
              <a:t>Иверская</a:t>
            </a:r>
            <a:r>
              <a:rPr lang="ru-RU" sz="1400" b="1" dirty="0"/>
              <a:t>»</a:t>
            </a:r>
            <a:endParaRPr lang="ru-RU" sz="1400" dirty="0"/>
          </a:p>
        </p:txBody>
      </p:sp>
      <p:sp>
        <p:nvSpPr>
          <p:cNvPr id="23" name="TextBox 22"/>
          <p:cNvSpPr txBox="1"/>
          <p:nvPr/>
        </p:nvSpPr>
        <p:spPr>
          <a:xfrm>
            <a:off x="4834633" y="5691862"/>
            <a:ext cx="1951945" cy="523220"/>
          </a:xfrm>
          <a:prstGeom prst="rect">
            <a:avLst/>
          </a:prstGeom>
          <a:noFill/>
        </p:spPr>
        <p:txBody>
          <a:bodyPr wrap="none" rtlCol="0">
            <a:spAutoFit/>
          </a:bodyPr>
          <a:lstStyle/>
          <a:p>
            <a:pPr algn="ctr"/>
            <a:r>
              <a:rPr lang="ru-RU" sz="1400" b="1" dirty="0" smtClean="0"/>
              <a:t>Икона Божьей </a:t>
            </a:r>
            <a:r>
              <a:rPr lang="ru-RU" sz="1400" b="1" dirty="0"/>
              <a:t>Матери</a:t>
            </a:r>
            <a:endParaRPr lang="ru-RU" sz="1400" dirty="0"/>
          </a:p>
          <a:p>
            <a:pPr algn="ctr"/>
            <a:r>
              <a:rPr lang="ru-RU" sz="1400" b="1" dirty="0"/>
              <a:t>«Смоленская»</a:t>
            </a:r>
            <a:endParaRPr lang="ru-RU" sz="1400" dirty="0"/>
          </a:p>
        </p:txBody>
      </p:sp>
      <p:sp>
        <p:nvSpPr>
          <p:cNvPr id="24" name="TextBox 23"/>
          <p:cNvSpPr txBox="1"/>
          <p:nvPr/>
        </p:nvSpPr>
        <p:spPr>
          <a:xfrm>
            <a:off x="6858016" y="5643578"/>
            <a:ext cx="2230932" cy="738664"/>
          </a:xfrm>
          <a:prstGeom prst="rect">
            <a:avLst/>
          </a:prstGeom>
          <a:noFill/>
        </p:spPr>
        <p:txBody>
          <a:bodyPr wrap="none" rtlCol="0">
            <a:spAutoFit/>
          </a:bodyPr>
          <a:lstStyle/>
          <a:p>
            <a:pPr algn="ctr"/>
            <a:r>
              <a:rPr lang="ru-RU" sz="1400" b="1" dirty="0" smtClean="0"/>
              <a:t>Икона Пресвятой </a:t>
            </a:r>
          </a:p>
          <a:p>
            <a:pPr algn="ctr"/>
            <a:r>
              <a:rPr lang="ru-RU" sz="1400" b="1" dirty="0" smtClean="0"/>
              <a:t>Богородицы </a:t>
            </a:r>
            <a:r>
              <a:rPr lang="ru-RU" sz="1400" b="1" dirty="0" err="1"/>
              <a:t>Одигитрия</a:t>
            </a:r>
            <a:r>
              <a:rPr lang="ru-RU" sz="1400" b="1" dirty="0"/>
              <a:t> </a:t>
            </a:r>
            <a:endParaRPr lang="ru-RU" sz="1400" b="1" dirty="0" smtClean="0"/>
          </a:p>
          <a:p>
            <a:pPr algn="ctr"/>
            <a:r>
              <a:rPr lang="ru-RU" sz="1400" b="1" dirty="0" smtClean="0"/>
              <a:t>Смоленская </a:t>
            </a:r>
            <a:r>
              <a:rPr lang="ru-RU" sz="1400" b="1" dirty="0"/>
              <a:t>Белгородская</a:t>
            </a:r>
            <a:endParaRPr lang="ru-RU" sz="1400" dirty="0"/>
          </a:p>
        </p:txBody>
      </p:sp>
      <p:sp>
        <p:nvSpPr>
          <p:cNvPr id="25" name="TextBox 24"/>
          <p:cNvSpPr txBox="1"/>
          <p:nvPr/>
        </p:nvSpPr>
        <p:spPr>
          <a:xfrm>
            <a:off x="0" y="6488692"/>
            <a:ext cx="9144000" cy="369332"/>
          </a:xfrm>
          <a:prstGeom prst="rect">
            <a:avLst/>
          </a:prstGeom>
          <a:noFill/>
        </p:spPr>
        <p:txBody>
          <a:bodyPr wrap="square" rtlCol="0">
            <a:spAutoFit/>
          </a:bodyPr>
          <a:lstStyle/>
          <a:p>
            <a:pPr algn="ctr"/>
            <a:r>
              <a:rPr lang="en-US" b="1" dirty="0" smtClean="0">
                <a:hlinkClick r:id="rId13"/>
              </a:rPr>
              <a:t>www.spbpo.narod.ru</a:t>
            </a:r>
            <a:r>
              <a:rPr lang="en-US" b="1" u="sng" dirty="0" smtClean="0"/>
              <a:t>/</a:t>
            </a:r>
            <a:r>
              <a:rPr lang="en-US" b="1" dirty="0" smtClean="0">
                <a:hlinkClick r:id="rId14"/>
              </a:rPr>
              <a:t>Materials/dock006.htm</a:t>
            </a:r>
            <a:endParaRPr lang="ru-RU" dirty="0"/>
          </a:p>
        </p:txBody>
      </p:sp>
      <p:sp>
        <p:nvSpPr>
          <p:cNvPr id="27" name="Управляющая кнопка: возврат 26">
            <a:hlinkClick r:id="rId15" action="ppaction://hlinksldjump" highlightClick="1"/>
          </p:cNvPr>
          <p:cNvSpPr/>
          <p:nvPr/>
        </p:nvSpPr>
        <p:spPr>
          <a:xfrm>
            <a:off x="142844" y="6143644"/>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0"/>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sp>
        <p:nvSpPr>
          <p:cNvPr id="9" name="Прямоугольник 8"/>
          <p:cNvSpPr/>
          <p:nvPr/>
        </p:nvSpPr>
        <p:spPr>
          <a:xfrm>
            <a:off x="0" y="792288"/>
            <a:ext cx="9144000" cy="70788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Чудотворные образы</a:t>
            </a:r>
          </a:p>
        </p:txBody>
      </p:sp>
      <p:sp>
        <p:nvSpPr>
          <p:cNvPr id="10" name="Скругленный прямоугольник 9">
            <a:hlinkClick r:id="rId3" action="ppaction://hlinksldjump"/>
          </p:cNvPr>
          <p:cNvSpPr/>
          <p:nvPr/>
        </p:nvSpPr>
        <p:spPr>
          <a:xfrm>
            <a:off x="214282" y="4786322"/>
            <a:ext cx="2214578" cy="92869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ru-RU" dirty="0" smtClean="0"/>
          </a:p>
          <a:p>
            <a:pPr algn="ctr"/>
            <a:r>
              <a:rPr lang="ru-RU" b="1" dirty="0"/>
              <a:t>Икона </a:t>
            </a:r>
            <a:endParaRPr lang="ru-RU" b="1" dirty="0" smtClean="0"/>
          </a:p>
          <a:p>
            <a:pPr algn="ctr"/>
            <a:r>
              <a:rPr lang="ru-RU" b="1" dirty="0" smtClean="0"/>
              <a:t>Владимирской </a:t>
            </a:r>
            <a:r>
              <a:rPr lang="ru-RU" b="1" dirty="0"/>
              <a:t>Божьей Матери</a:t>
            </a:r>
            <a:endParaRPr lang="ru-RU" dirty="0"/>
          </a:p>
          <a:p>
            <a:pPr algn="ctr"/>
            <a:endParaRPr lang="ru-RU" dirty="0"/>
          </a:p>
        </p:txBody>
      </p:sp>
      <p:sp>
        <p:nvSpPr>
          <p:cNvPr id="11" name="Скругленный прямоугольник 10">
            <a:hlinkClick r:id="rId4" action="ppaction://hlinksldjump"/>
          </p:cNvPr>
          <p:cNvSpPr/>
          <p:nvPr/>
        </p:nvSpPr>
        <p:spPr>
          <a:xfrm>
            <a:off x="3357554" y="4643446"/>
            <a:ext cx="2357454" cy="114300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ru-RU" b="1" dirty="0"/>
              <a:t>Икона Божьей Матери Смоленская Белгородская</a:t>
            </a:r>
            <a:endParaRPr lang="ru-RU" dirty="0"/>
          </a:p>
        </p:txBody>
      </p:sp>
      <p:sp>
        <p:nvSpPr>
          <p:cNvPr id="12" name="Скругленный прямоугольник 11">
            <a:hlinkClick r:id="rId5" action="ppaction://hlinksldjump"/>
          </p:cNvPr>
          <p:cNvSpPr/>
          <p:nvPr/>
        </p:nvSpPr>
        <p:spPr>
          <a:xfrm>
            <a:off x="6500826" y="4714884"/>
            <a:ext cx="2214578" cy="928694"/>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ru-RU" b="1" dirty="0"/>
              <a:t>Икона </a:t>
            </a:r>
            <a:endParaRPr lang="ru-RU" dirty="0"/>
          </a:p>
          <a:p>
            <a:pPr algn="ctr"/>
            <a:r>
              <a:rPr lang="ru-RU" b="1" dirty="0"/>
              <a:t>Казанской </a:t>
            </a:r>
            <a:endParaRPr lang="ru-RU" b="1" dirty="0" smtClean="0"/>
          </a:p>
          <a:p>
            <a:pPr algn="ctr"/>
            <a:r>
              <a:rPr lang="ru-RU" b="1" dirty="0" smtClean="0"/>
              <a:t>Божьей </a:t>
            </a:r>
            <a:r>
              <a:rPr lang="ru-RU" b="1" dirty="0"/>
              <a:t>Матери</a:t>
            </a:r>
            <a:endParaRPr lang="ru-RU" dirty="0"/>
          </a:p>
        </p:txBody>
      </p:sp>
      <p:pic>
        <p:nvPicPr>
          <p:cNvPr id="14" name="Рисунок 13" descr="Икона «Богоматерь Одигитрия Смоленская»">
            <a:hlinkClick r:id="rId6"/>
          </p:cNvPr>
          <p:cNvPicPr/>
          <p:nvPr/>
        </p:nvPicPr>
        <p:blipFill>
          <a:blip r:embed="rId7" cstate="email">
            <a:extLst>
              <a:ext uri="{28A0092B-C50C-407E-A947-70E740481C1C}">
                <a14:useLocalDpi xmlns:a14="http://schemas.microsoft.com/office/drawing/2010/main"/>
              </a:ext>
            </a:extLst>
          </a:blip>
          <a:srcRect/>
          <a:stretch>
            <a:fillRect/>
          </a:stretch>
        </p:blipFill>
        <p:spPr bwMode="auto">
          <a:xfrm>
            <a:off x="3571868" y="1928802"/>
            <a:ext cx="1875600" cy="2214000"/>
          </a:xfrm>
          <a:prstGeom prst="rect">
            <a:avLst/>
          </a:prstGeom>
          <a:noFill/>
          <a:ln>
            <a:noFill/>
          </a:ln>
        </p:spPr>
      </p:pic>
      <p:pic>
        <p:nvPicPr>
          <p:cNvPr id="16" name="Рисунок 15" descr="http://wild-chip.ru/zolotoye_kolcho/pereslavl_zalesskiy/piously-nikolsky_monastery/images/pereslavl-zalesskiy_74.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428596" y="1928802"/>
            <a:ext cx="1875600" cy="2214000"/>
          </a:xfrm>
          <a:prstGeom prst="rect">
            <a:avLst/>
          </a:prstGeom>
          <a:noFill/>
          <a:ln>
            <a:noFill/>
          </a:ln>
        </p:spPr>
      </p:pic>
      <p:pic>
        <p:nvPicPr>
          <p:cNvPr id="17" name="Рисунок 16" descr="http://russian7.ru/wp-content/uploads/2012/11/Kazan_moscow.jpg">
            <a:hlinkClick r:id="rId9"/>
          </p:cNvPr>
          <p:cNvPicPr/>
          <p:nvPr/>
        </p:nvPicPr>
        <p:blipFill>
          <a:blip r:embed="rId10" cstate="email">
            <a:extLst>
              <a:ext uri="{28A0092B-C50C-407E-A947-70E740481C1C}">
                <a14:useLocalDpi xmlns:a14="http://schemas.microsoft.com/office/drawing/2010/main"/>
              </a:ext>
            </a:extLst>
          </a:blip>
          <a:srcRect/>
          <a:stretch>
            <a:fillRect/>
          </a:stretch>
        </p:blipFill>
        <p:spPr bwMode="auto">
          <a:xfrm>
            <a:off x="6643702" y="1928802"/>
            <a:ext cx="1875600" cy="2214000"/>
          </a:xfrm>
          <a:prstGeom prst="rect">
            <a:avLst/>
          </a:prstGeom>
          <a:noFill/>
          <a:ln>
            <a:noFill/>
          </a:ln>
        </p:spPr>
      </p:pic>
      <p:sp>
        <p:nvSpPr>
          <p:cNvPr id="19" name="Управляющая кнопка: возврат 18">
            <a:hlinkClick r:id="rId11"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0"/>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5" name="Рисунок 4" descr="http://wild-chip.ru/zolotoye_kolcho/pereslavl_zalesskiy/piously-nikolsky_monastery/images/pereslavl-zalesskiy_74.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2500298" y="571480"/>
            <a:ext cx="3857652" cy="4643470"/>
          </a:xfrm>
          <a:prstGeom prst="rect">
            <a:avLst/>
          </a:prstGeom>
          <a:noFill/>
          <a:ln>
            <a:noFill/>
          </a:ln>
        </p:spPr>
      </p:pic>
      <p:sp>
        <p:nvSpPr>
          <p:cNvPr id="6" name="Прямоугольник 5"/>
          <p:cNvSpPr/>
          <p:nvPr/>
        </p:nvSpPr>
        <p:spPr>
          <a:xfrm>
            <a:off x="-32" y="5214950"/>
            <a:ext cx="9144000" cy="70788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Икона Божьей Матери Владимирская</a:t>
            </a:r>
            <a:endParaRPr lang="ru-RU" sz="4000"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Управляющая кнопка: возврат 6">
            <a:hlinkClick r:id="rId4"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5" name="Рисунок 4" descr="E:\для плаката\ris46.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785794"/>
            <a:ext cx="4143404" cy="5500726"/>
          </a:xfrm>
          <a:prstGeom prst="rect">
            <a:avLst/>
          </a:prstGeom>
          <a:ln>
            <a:noFill/>
          </a:ln>
          <a:effectLst>
            <a:softEdge rad="112500"/>
          </a:effectLst>
        </p:spPr>
      </p:pic>
      <p:sp>
        <p:nvSpPr>
          <p:cNvPr id="6" name="TextBox 5"/>
          <p:cNvSpPr txBox="1"/>
          <p:nvPr/>
        </p:nvSpPr>
        <p:spPr>
          <a:xfrm>
            <a:off x="428596" y="977800"/>
            <a:ext cx="3929090" cy="2308324"/>
          </a:xfrm>
          <a:prstGeom prst="rect">
            <a:avLst/>
          </a:prstGeom>
          <a:noFill/>
        </p:spPr>
        <p:txBody>
          <a:bodyPr wrap="square" rtlCol="0">
            <a:spAutoFit/>
          </a:bodyPr>
          <a:lstStyle/>
          <a:p>
            <a:r>
              <a:rPr lang="ru-RU" dirty="0"/>
              <a:t>Владимирская икона Божией Матери (икона Богородицы) и, по преданию, написана евангелистом Лукою на доске из того стола, за которым трапезовало Святое Семейство: Спаситель, Богородица и праведный Иосиф </a:t>
            </a:r>
            <a:r>
              <a:rPr lang="ru-RU" dirty="0" err="1"/>
              <a:t>Обручник</a:t>
            </a:r>
            <a:r>
              <a:rPr lang="ru-RU" dirty="0"/>
              <a:t>.</a:t>
            </a:r>
            <a:endParaRPr lang="ru-RU" i="1" dirty="0"/>
          </a:p>
          <a:p>
            <a:endParaRPr lang="ru-RU" dirty="0"/>
          </a:p>
        </p:txBody>
      </p:sp>
      <p:sp>
        <p:nvSpPr>
          <p:cNvPr id="8" name="Управляющая кнопка: далее 7">
            <a:hlinkClick r:id="" action="ppaction://hlinkshowjump?jump=nextslide" highlightClick="1"/>
          </p:cNvPr>
          <p:cNvSpPr/>
          <p:nvPr/>
        </p:nvSpPr>
        <p:spPr>
          <a:xfrm>
            <a:off x="8215338" y="6142186"/>
            <a:ext cx="714380" cy="644400"/>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4" name="Прямоугольник 3"/>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5" name="Рисунок 4" descr="E:\для плаката\500.jpg"/>
          <p:cNvPicPr/>
          <p:nvPr/>
        </p:nvPicPr>
        <p:blipFill>
          <a:blip r:embed="rId3">
            <a:extLst>
              <a:ext uri="{28A0092B-C50C-407E-A947-70E740481C1C}">
                <a14:useLocalDpi xmlns:a14="http://schemas.microsoft.com/office/drawing/2010/main"/>
              </a:ext>
            </a:extLst>
          </a:blip>
          <a:srcRect/>
          <a:stretch>
            <a:fillRect/>
          </a:stretch>
        </p:blipFill>
        <p:spPr bwMode="auto">
          <a:xfrm>
            <a:off x="5572132" y="1142984"/>
            <a:ext cx="3357586" cy="4476752"/>
          </a:xfrm>
          <a:prstGeom prst="rect">
            <a:avLst/>
          </a:prstGeom>
          <a:ln>
            <a:noFill/>
          </a:ln>
          <a:effectLst>
            <a:softEdge rad="112500"/>
          </a:effectLst>
        </p:spPr>
      </p:pic>
      <p:sp>
        <p:nvSpPr>
          <p:cNvPr id="6" name="TextBox 5"/>
          <p:cNvSpPr txBox="1"/>
          <p:nvPr/>
        </p:nvSpPr>
        <p:spPr>
          <a:xfrm>
            <a:off x="285720" y="888288"/>
            <a:ext cx="5214974" cy="5755422"/>
          </a:xfrm>
          <a:prstGeom prst="rect">
            <a:avLst/>
          </a:prstGeom>
          <a:noFill/>
        </p:spPr>
        <p:txBody>
          <a:bodyPr wrap="square" rtlCol="0">
            <a:spAutoFit/>
          </a:bodyPr>
          <a:lstStyle/>
          <a:p>
            <a:r>
              <a:rPr lang="ru-RU" sz="1600" b="1" dirty="0"/>
              <a:t>На Русь (в Киев) икона попала из </a:t>
            </a:r>
            <a:r>
              <a:rPr lang="ru-RU" sz="1600" b="1" dirty="0" err="1"/>
              <a:t>из</a:t>
            </a:r>
            <a:r>
              <a:rPr lang="ru-RU" sz="1600" b="1" dirty="0"/>
              <a:t> Константинополя (Византии) в 1155 году, как подарок Юрию Долгорукому от константинопольского патриарха Луки </a:t>
            </a:r>
            <a:r>
              <a:rPr lang="ru-RU" sz="1600" b="1" dirty="0" err="1"/>
              <a:t>Хризоверха</a:t>
            </a:r>
            <a:r>
              <a:rPr lang="ru-RU" sz="1600" b="1" dirty="0"/>
              <a:t>.</a:t>
            </a:r>
            <a:endParaRPr lang="ru-RU" sz="1600" i="1" dirty="0"/>
          </a:p>
          <a:p>
            <a:r>
              <a:rPr lang="ru-RU" sz="1600" b="1" dirty="0"/>
              <a:t>Икона находилась в женском монастыре Вышгорода, недалеко от Киева, но когда слух о ее чудотворениях дошел до сына Юрия Долгорукого, князя Андрея, он решил перевезти икону на север. Неподалёку от города Владимир лошади, которые везли чудотворную икону, встали и не могли сдвинуться с места. Замена лошадей не помогла. Князь увидел в этом желание Божией Матери остаться во Владимире, где за два года был сооружен храм Успения Богородицы. С тех пор икона стала называться Владимирской, а князь Андрей был прозван </a:t>
            </a:r>
            <a:r>
              <a:rPr lang="ru-RU" sz="1600" b="1" dirty="0" err="1"/>
              <a:t>Боголюбским</a:t>
            </a:r>
            <a:r>
              <a:rPr lang="ru-RU" sz="1600" b="1" dirty="0"/>
              <a:t>.</a:t>
            </a:r>
            <a:endParaRPr lang="ru-RU" sz="1600" i="1" dirty="0"/>
          </a:p>
          <a:p>
            <a:r>
              <a:rPr lang="ru-RU" sz="1600" b="1" dirty="0"/>
              <a:t>Когда князь Андрей отправился в поход против булгар, он взял с собой икону и с её помощью одержал победу. Слава о чудотворной иконе разошлась далеко за пределы </a:t>
            </a:r>
            <a:r>
              <a:rPr lang="ru-RU" sz="1600" b="1" dirty="0" err="1"/>
              <a:t>Владимиро</a:t>
            </a:r>
            <a:r>
              <a:rPr lang="ru-RU" sz="1600" b="1" dirty="0"/>
              <a:t> - Суздальского княжества. Люди видели в ней свою Заступницу, защитницу Руси от врагов. Накануне Куликовской битвы молились перед иконой Богоматери московский князь Дмитрий и всё его войско.</a:t>
            </a:r>
            <a:endParaRPr lang="ru-RU" sz="1600" i="1" dirty="0"/>
          </a:p>
          <a:p>
            <a:endParaRPr lang="ru-RU" sz="1600" dirty="0"/>
          </a:p>
        </p:txBody>
      </p:sp>
      <p:sp>
        <p:nvSpPr>
          <p:cNvPr id="7" name="Управляющая кнопка: далее 6">
            <a:hlinkClick r:id="" action="ppaction://hlinkshowjump?jump=nextslide" highlightClick="1"/>
          </p:cNvPr>
          <p:cNvSpPr/>
          <p:nvPr/>
        </p:nvSpPr>
        <p:spPr>
          <a:xfrm>
            <a:off x="8286776" y="6072206"/>
            <a:ext cx="714380" cy="644400"/>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3" name="Прямоугольник 2"/>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4" name="Рисунок 3" descr="E:\для плаката\1.jpg"/>
          <p:cNvPicPr/>
          <p:nvPr/>
        </p:nvPicPr>
        <p:blipFill>
          <a:blip r:embed="rId3" cstate="email">
            <a:extLst>
              <a:ext uri="{28A0092B-C50C-407E-A947-70E740481C1C}">
                <a14:useLocalDpi xmlns:a14="http://schemas.microsoft.com/office/drawing/2010/main"/>
              </a:ext>
            </a:extLst>
          </a:blip>
          <a:srcRect l="1660" t="8569" r="1660" b="15901"/>
          <a:stretch>
            <a:fillRect/>
          </a:stretch>
        </p:blipFill>
        <p:spPr bwMode="auto">
          <a:xfrm>
            <a:off x="2214546" y="2428868"/>
            <a:ext cx="4714908" cy="2714644"/>
          </a:xfrm>
          <a:prstGeom prst="rect">
            <a:avLst/>
          </a:prstGeom>
          <a:ln>
            <a:noFill/>
          </a:ln>
          <a:effectLst>
            <a:softEdge rad="112500"/>
          </a:effectLst>
        </p:spPr>
      </p:pic>
      <p:sp>
        <p:nvSpPr>
          <p:cNvPr id="5" name="TextBox 4"/>
          <p:cNvSpPr txBox="1"/>
          <p:nvPr/>
        </p:nvSpPr>
        <p:spPr>
          <a:xfrm>
            <a:off x="1000100" y="857232"/>
            <a:ext cx="184731" cy="369332"/>
          </a:xfrm>
          <a:prstGeom prst="rect">
            <a:avLst/>
          </a:prstGeom>
          <a:noFill/>
        </p:spPr>
        <p:txBody>
          <a:bodyPr wrap="none" rtlCol="0">
            <a:spAutoFit/>
          </a:bodyPr>
          <a:lstStyle/>
          <a:p>
            <a:endParaRPr lang="ru-RU" dirty="0"/>
          </a:p>
        </p:txBody>
      </p:sp>
      <p:sp>
        <p:nvSpPr>
          <p:cNvPr id="6" name="TextBox 5"/>
          <p:cNvSpPr txBox="1"/>
          <p:nvPr/>
        </p:nvSpPr>
        <p:spPr>
          <a:xfrm>
            <a:off x="214282" y="571480"/>
            <a:ext cx="8786874" cy="2031325"/>
          </a:xfrm>
          <a:prstGeom prst="rect">
            <a:avLst/>
          </a:prstGeom>
          <a:noFill/>
        </p:spPr>
        <p:txBody>
          <a:bodyPr wrap="square" rtlCol="0">
            <a:spAutoFit/>
          </a:bodyPr>
          <a:lstStyle/>
          <a:p>
            <a:r>
              <a:rPr lang="ru-RU" sz="1400" b="1" dirty="0"/>
              <a:t>Во все времена с верой и горячей молитвой обращался к Богородице русский народ, и Пресвятая Заступница всегда являла милость нам через свою святую икону «Владимирская».</a:t>
            </a:r>
            <a:endParaRPr lang="ru-RU" sz="1400" i="1" dirty="0"/>
          </a:p>
          <a:p>
            <a:r>
              <a:rPr lang="ru-RU" sz="1400" b="1" dirty="0"/>
              <a:t>Во время нашествия Тамерлана в 1395 году чудотворная икона была перенесена в Москву для защиты города от завоевателя. На месте «сретения» (встречи) москвичами Владимирской иконы до сих пор находится улица </a:t>
            </a:r>
            <a:r>
              <a:rPr lang="ru-RU" sz="1400" b="1" dirty="0" err="1"/>
              <a:t>Сретенка</a:t>
            </a:r>
            <a:r>
              <a:rPr lang="ru-RU" sz="1400" b="1" dirty="0"/>
              <a:t> и основан Сретенский монастырь. Молитвенным заступничеством этого чудотворного образа Москва была спасена от нашествия Тамерлана. В тот день, когда духовенство и народ торжественно встретили святую икону, Тамерлан вдруг повернул свои полчища и ушёл от Москвы, устрашённый видением во сне Божьей Матери, окружённой множеством воинов. </a:t>
            </a:r>
            <a:endParaRPr lang="ru-RU" sz="1400" i="1" dirty="0"/>
          </a:p>
          <a:p>
            <a:endParaRPr lang="ru-RU" sz="1400" dirty="0"/>
          </a:p>
        </p:txBody>
      </p:sp>
      <p:sp>
        <p:nvSpPr>
          <p:cNvPr id="7" name="TextBox 6"/>
          <p:cNvSpPr txBox="1"/>
          <p:nvPr/>
        </p:nvSpPr>
        <p:spPr>
          <a:xfrm>
            <a:off x="142844" y="5143512"/>
            <a:ext cx="8858312" cy="1815882"/>
          </a:xfrm>
          <a:prstGeom prst="rect">
            <a:avLst/>
          </a:prstGeom>
          <a:noFill/>
        </p:spPr>
        <p:txBody>
          <a:bodyPr wrap="square" rtlCol="0">
            <a:spAutoFit/>
          </a:bodyPr>
          <a:lstStyle/>
          <a:p>
            <a:r>
              <a:rPr lang="ru-RU" sz="1400" b="1" dirty="0"/>
              <a:t>Ещё два подобных чудесных избавления от захватчиков произошли в 1480 г. – от нашествия полчищ хана Ахмата (стояние на реке Угре), в 1521 г. – от нападения войск </a:t>
            </a:r>
            <a:r>
              <a:rPr lang="ru-RU" sz="1400" b="1" dirty="0" err="1"/>
              <a:t>Казы</a:t>
            </a:r>
            <a:r>
              <a:rPr lang="ru-RU" sz="1400" b="1" dirty="0"/>
              <a:t> – </a:t>
            </a:r>
            <a:r>
              <a:rPr lang="ru-RU" sz="1400" b="1" dirty="0" err="1"/>
              <a:t>Гирея</a:t>
            </a:r>
            <a:r>
              <a:rPr lang="ru-RU" sz="1400" b="1" dirty="0"/>
              <a:t>.</a:t>
            </a:r>
            <a:endParaRPr lang="ru-RU" sz="1400" i="1" dirty="0"/>
          </a:p>
          <a:p>
            <a:r>
              <a:rPr lang="ru-RU" sz="1400" b="1" dirty="0"/>
              <a:t> Перед иконой Божией Матери «Владимирская» совершались многие важнейшие государственные акты России: присяга на верность Родине, молитвы перед военными походами, избрание всероссийских Патриархов.</a:t>
            </a:r>
            <a:endParaRPr lang="ru-RU" sz="1400" i="1" dirty="0"/>
          </a:p>
          <a:p>
            <a:r>
              <a:rPr lang="ru-RU" sz="1400" b="1" dirty="0"/>
              <a:t>В настоящее время Икона Божьей Матери Владимирская находится в храме, расположенном рядом с музеем «Государственная Третьяковская галерея» в городе Москва.</a:t>
            </a:r>
            <a:endParaRPr lang="ru-RU" sz="1400" i="1" dirty="0"/>
          </a:p>
          <a:p>
            <a:endParaRPr lang="ru-RU" sz="1400" dirty="0"/>
          </a:p>
        </p:txBody>
      </p:sp>
      <p:sp>
        <p:nvSpPr>
          <p:cNvPr id="8" name="Управляющая кнопка: далее 7">
            <a:hlinkClick r:id="" action="ppaction://hlinkshowjump?jump=nextslide" highlightClick="1"/>
          </p:cNvPr>
          <p:cNvSpPr/>
          <p:nvPr/>
        </p:nvSpPr>
        <p:spPr>
          <a:xfrm>
            <a:off x="8286776" y="2428868"/>
            <a:ext cx="714380" cy="644400"/>
          </a:xfrm>
          <a:prstGeom prst="actionButtonForwardNext">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ПЛАКАТ\89332483_676813_sofiyskiy_sobor_130_1.jpg"/>
          <p:cNvPicPr>
            <a:picLocks noChangeAspect="1" noChangeArrowheads="1"/>
          </p:cNvPicPr>
          <p:nvPr/>
        </p:nvPicPr>
        <p:blipFill>
          <a:blip r:embed="rId2"/>
          <a:srcRect/>
          <a:stretch>
            <a:fillRect/>
          </a:stretch>
        </p:blipFill>
        <p:spPr bwMode="auto">
          <a:xfrm>
            <a:off x="0" y="-59"/>
            <a:ext cx="9144000" cy="6890437"/>
          </a:xfrm>
          <a:prstGeom prst="rect">
            <a:avLst/>
          </a:prstGeom>
          <a:noFill/>
        </p:spPr>
      </p:pic>
      <p:sp>
        <p:nvSpPr>
          <p:cNvPr id="3" name="Прямоугольник 2"/>
          <p:cNvSpPr/>
          <p:nvPr/>
        </p:nvSpPr>
        <p:spPr>
          <a:xfrm>
            <a:off x="0" y="58143"/>
            <a:ext cx="9144000"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Как сохранить красивый мир? Святыни России</a:t>
            </a:r>
          </a:p>
        </p:txBody>
      </p:sp>
      <p:pic>
        <p:nvPicPr>
          <p:cNvPr id="4" name="Рисунок 3" descr="E:\для плаката\владНовая папка\oct25.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472" y="785794"/>
            <a:ext cx="2286016" cy="2857520"/>
          </a:xfrm>
          <a:prstGeom prst="rect">
            <a:avLst/>
          </a:prstGeom>
          <a:noFill/>
          <a:ln>
            <a:noFill/>
          </a:ln>
        </p:spPr>
      </p:pic>
      <p:pic>
        <p:nvPicPr>
          <p:cNvPr id="5" name="Рисунок 4" descr="E:\для плаката\владНовая папка\Vladimir-Mother_of_God_icon.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6143636" y="714356"/>
            <a:ext cx="2357454" cy="2928958"/>
          </a:xfrm>
          <a:prstGeom prst="rect">
            <a:avLst/>
          </a:prstGeom>
          <a:noFill/>
          <a:ln>
            <a:noFill/>
          </a:ln>
        </p:spPr>
      </p:pic>
      <p:pic>
        <p:nvPicPr>
          <p:cNvPr id="6" name="Рисунок 5" descr="E:\для плаката\владНовая папка\93877317_i52057.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3000364" y="3500438"/>
            <a:ext cx="2928958" cy="3000396"/>
          </a:xfrm>
          <a:prstGeom prst="rect">
            <a:avLst/>
          </a:prstGeom>
          <a:noFill/>
          <a:ln>
            <a:noFill/>
          </a:ln>
        </p:spPr>
      </p:pic>
      <p:sp>
        <p:nvSpPr>
          <p:cNvPr id="7" name="Прямоугольник 6"/>
          <p:cNvSpPr/>
          <p:nvPr/>
        </p:nvSpPr>
        <p:spPr>
          <a:xfrm>
            <a:off x="428596" y="6357958"/>
            <a:ext cx="2239972" cy="369332"/>
          </a:xfrm>
          <a:prstGeom prst="rect">
            <a:avLst/>
          </a:prstGeom>
        </p:spPr>
        <p:txBody>
          <a:bodyPr wrap="none">
            <a:spAutoFit/>
          </a:bodyPr>
          <a:lstStyle/>
          <a:p>
            <a:r>
              <a:rPr lang="en-US" u="sng" dirty="0" smtClean="0">
                <a:hlinkClick r:id="rId6"/>
              </a:rPr>
              <a:t>www.</a:t>
            </a:r>
            <a:r>
              <a:rPr lang="ru-RU" u="sng" dirty="0" err="1" smtClean="0">
                <a:hlinkClick r:id="rId6"/>
              </a:rPr>
              <a:t>ru.wikipedia.org</a:t>
            </a:r>
            <a:endParaRPr lang="ru-RU" dirty="0"/>
          </a:p>
        </p:txBody>
      </p:sp>
      <p:sp>
        <p:nvSpPr>
          <p:cNvPr id="8" name="Управляющая кнопка: возврат 7">
            <a:hlinkClick r:id="rId7" action="ppaction://hlinksldjump" highlightClick="1"/>
          </p:cNvPr>
          <p:cNvSpPr/>
          <p:nvPr/>
        </p:nvSpPr>
        <p:spPr>
          <a:xfrm>
            <a:off x="8286776" y="6072206"/>
            <a:ext cx="714380" cy="642942"/>
          </a:xfrm>
          <a:prstGeom prst="actionButtonReturn">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ru-RU"/>
          </a:p>
        </p:txBody>
      </p:sp>
    </p:spTree>
  </p:cSld>
  <p:clrMapOvr>
    <a:masterClrMapping/>
  </p:clrMapOvr>
  <p:transition>
    <p:fade/>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1506</Words>
  <Application>Microsoft Office PowerPoint</Application>
  <PresentationFormat>Экран (4:3)</PresentationFormat>
  <Paragraphs>164</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БУКЭП</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Сервер</dc:creator>
  <cp:lastModifiedBy>алексей</cp:lastModifiedBy>
  <cp:revision>28</cp:revision>
  <dcterms:created xsi:type="dcterms:W3CDTF">2015-04-13T04:22:57Z</dcterms:created>
  <dcterms:modified xsi:type="dcterms:W3CDTF">2015-04-21T17:56:02Z</dcterms:modified>
</cp:coreProperties>
</file>